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xml version="1.0" encoding="UTF-8" standalone="yes"?><Relationships xmlns="http://schemas.openxmlformats.org/package/2006/relationships"><Relationship Id="rIdPresentation" Type="http://schemas.openxmlformats.org/officeDocument/2006/relationships/officeDocument" Target="ppt/presentation.xml"/></Relationships>
</file>

<file path=ppt/presentation.xml><?xml version="1.0" encoding="utf-8"?>
<p:presentation xmlns:p="http://schemas.openxmlformats.org/presentationml/2006/main" xmlns:a="http://schemas.openxmlformats.org/drawingml/2006/main" xmlns:r="http://schemas.openxmlformats.org/officeDocument/2006/relationships">
  <p:sldMasterIdLst>
    <p:sldMasterId id="2147483648" r:id="rIdMaster"/>
  </p:sldMasterIdLst>
  <p:notesMasterIdLst>
    <p:notesMasterId r:id="rIdNotes"/>
  </p:notesMasterIdLst>
  <p:sldIdLst>
    <p:sldId id="256" r:id="rIdSlide1"/>
    <p:sldId id="257" r:id="rIdSlide2"/>
    <p:sldId id="258" r:id="rIdSlide3"/>
    <p:sldId id="259" r:id="rIdSlide4"/>
    <p:sldId id="260" r:id="rIdSlide5"/>
    <p:sldId id="261" r:id="rIdSlide6"/>
    <p:sldId id="262" r:id="rIdSlide7"/>
    <p:sldId id="263" r:id="rIdSlide8"/>
    <p:sldId id="264" r:id="rIdSlide9"/>
    <p:sldId id="265" r:id="rIdSlide10"/>
    <p:sldId id="266" r:id="rIdSlide11"/>
    <p:sldId id="267" r:id="rIdSlide12"/>
    <p:sldId id="268" r:id="rIdSlide13"/>
    <p:sldId id="269" r:id="rIdSlide14"/>
    <p:sldId id="270" r:id="rIdSlide15"/>
    <p:sldId id="271" r:id="rIdSlide16"/>
    <p:sldId id="272" r:id="rIdSlide17"/>
    <p:sldId id="273" r:id="rIdSlide18"/>
    <p:sldId id="274" r:id="rIdSlide19"/>
    <p:sldId id="275" r:id="rIdSlide20"/>
  </p:sldIdLst>
  <p:sldSz cx="12191695" cy="6858000" type="screen16x9"/>
  <p:notesSz cx="6858000" cy="9144000"/>
  <p:defaultTextStyle/>
</p:presentation>
</file>

<file path=ppt/_rels/presentation.xml.rels><?xml version="1.0" encoding="UTF-8" standalone="yes"?><Relationships xmlns="http://schemas.openxmlformats.org/package/2006/relationships"><Relationship Id="rIdMaster" Type="http://schemas.openxmlformats.org/officeDocument/2006/relationships/slideMaster" Target="slideMasters/slideMaster1.xml"/><Relationship Id="rIdNotes" Type="http://schemas.openxmlformats.org/officeDocument/2006/relationships/notesMaster" Target="notesMasters/notesMaster1.xml"/><Relationship Id="rIdSlide1" Type="http://schemas.openxmlformats.org/officeDocument/2006/relationships/slide" Target="slides/slide1.xml"/><Relationship Id="rIdSlide2" Type="http://schemas.openxmlformats.org/officeDocument/2006/relationships/slide" Target="slides/slide2.xml"/><Relationship Id="rIdSlide3" Type="http://schemas.openxmlformats.org/officeDocument/2006/relationships/slide" Target="slides/slide3.xml"/><Relationship Id="rIdSlide4" Type="http://schemas.openxmlformats.org/officeDocument/2006/relationships/slide" Target="slides/slide4.xml"/><Relationship Id="rIdSlide5" Type="http://schemas.openxmlformats.org/officeDocument/2006/relationships/slide" Target="slides/slide5.xml"/><Relationship Id="rIdSlide6" Type="http://schemas.openxmlformats.org/officeDocument/2006/relationships/slide" Target="slides/slide6.xml"/><Relationship Id="rIdSlide7" Type="http://schemas.openxmlformats.org/officeDocument/2006/relationships/slide" Target="slides/slide7.xml"/><Relationship Id="rIdSlide8" Type="http://schemas.openxmlformats.org/officeDocument/2006/relationships/slide" Target="slides/slide8.xml"/><Relationship Id="rIdSlide9" Type="http://schemas.openxmlformats.org/officeDocument/2006/relationships/slide" Target="slides/slide9.xml"/><Relationship Id="rIdSlide10" Type="http://schemas.openxmlformats.org/officeDocument/2006/relationships/slide" Target="slides/slide10.xml"/><Relationship Id="rIdSlide11" Type="http://schemas.openxmlformats.org/officeDocument/2006/relationships/slide" Target="slides/slide11.xml"/><Relationship Id="rIdSlide12" Type="http://schemas.openxmlformats.org/officeDocument/2006/relationships/slide" Target="slides/slide12.xml"/><Relationship Id="rIdSlide13" Type="http://schemas.openxmlformats.org/officeDocument/2006/relationships/slide" Target="slides/slide13.xml"/><Relationship Id="rIdSlide14" Type="http://schemas.openxmlformats.org/officeDocument/2006/relationships/slide" Target="slides/slide14.xml"/><Relationship Id="rIdSlide15" Type="http://schemas.openxmlformats.org/officeDocument/2006/relationships/slide" Target="slides/slide15.xml"/><Relationship Id="rIdSlide16" Type="http://schemas.openxmlformats.org/officeDocument/2006/relationships/slide" Target="slides/slide16.xml"/><Relationship Id="rIdSlide17" Type="http://schemas.openxmlformats.org/officeDocument/2006/relationships/slide" Target="slides/slide17.xml"/><Relationship Id="rIdSlide18" Type="http://schemas.openxmlformats.org/officeDocument/2006/relationships/slide" Target="slides/slide18.xml"/><Relationship Id="rIdSlide19" Type="http://schemas.openxmlformats.org/officeDocument/2006/relationships/slide" Target="slides/slide19.xml"/><Relationship Id="rIdSlide20" Type="http://schemas.openxmlformats.org/officeDocument/2006/relationships/slide" Target="slides/slide20.xml"/></Relationships>
</file>

<file path=ppt/notesMasters/_rels/notesMaster1.xml.rels><?xml version="1.0" encoding="UTF-8" standalone="yes"?><Relationships xmlns="http://schemas.openxmlformats.org/package/2006/relationships"><Relationship Id="rIdTheme" Type="http://schemas.openxmlformats.org/officeDocument/2006/relationships/theme" Target="../theme/theme1.xml"/></Relationships>
</file>

<file path=ppt/notesMasters/notesMaster1.xml><?xml version="1.0" encoding="utf-8"?>
<p:notesMaster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notesStyle/>
</p:notesMaster>
</file>

<file path=ppt/notesSlides/_rels/notesSlide1.xml.rels><?xml version="1.0" encoding="UTF-8" standalone="yes"?><Relationships xmlns="http://schemas.openxmlformats.org/package/2006/relationships"><Relationship Id="rIdSlide" Type="http://schemas.openxmlformats.org/officeDocument/2006/relationships/slide" Target="../slides/slide1.xml"/><Relationship Id="rIdMaster"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Slide" Type="http://schemas.openxmlformats.org/officeDocument/2006/relationships/slide" Target="../slides/slide2.xml"/><Relationship Id="rIdMaster"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Slide" Type="http://schemas.openxmlformats.org/officeDocument/2006/relationships/slide" Target="../slides/slide3.xml"/><Relationship Id="rIdMaster"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Slide" Type="http://schemas.openxmlformats.org/officeDocument/2006/relationships/slide" Target="../slides/slide4.xml"/><Relationship Id="rIdMaster"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Slide" Type="http://schemas.openxmlformats.org/officeDocument/2006/relationships/slide" Target="../slides/slide5.xml"/><Relationship Id="rIdMaster"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Slide" Type="http://schemas.openxmlformats.org/officeDocument/2006/relationships/slide" Target="../slides/slide6.xml"/><Relationship Id="rIdMaster"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Slide" Type="http://schemas.openxmlformats.org/officeDocument/2006/relationships/slide" Target="../slides/slide7.xml"/><Relationship Id="rIdMaster"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Slide" Type="http://schemas.openxmlformats.org/officeDocument/2006/relationships/slide" Target="../slides/slide8.xml"/><Relationship Id="rIdMaster"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Slide" Type="http://schemas.openxmlformats.org/officeDocument/2006/relationships/slide" Target="../slides/slide9.xml"/><Relationship Id="rIdMaster"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Slide" Type="http://schemas.openxmlformats.org/officeDocument/2006/relationships/slide" Target="../slides/slide10.xml"/><Relationship Id="rIdMaster"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Slide" Type="http://schemas.openxmlformats.org/officeDocument/2006/relationships/slide" Target="../slides/slide11.xml"/><Relationship Id="rIdMaster"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Slide" Type="http://schemas.openxmlformats.org/officeDocument/2006/relationships/slide" Target="../slides/slide12.xml"/><Relationship Id="rIdMaster"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Slide" Type="http://schemas.openxmlformats.org/officeDocument/2006/relationships/slide" Target="../slides/slide13.xml"/><Relationship Id="rIdMaster"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Slide" Type="http://schemas.openxmlformats.org/officeDocument/2006/relationships/slide" Target="../slides/slide14.xml"/><Relationship Id="rIdMaster" Type="http://schemas.openxmlformats.org/officeDocument/2006/relationships/notesMaster" Target="../notesMasters/notesMaster1.xml"/></Relationships>
</file>

<file path=ppt/notesSlides/_rels/notesSlide15.xml.rels><?xml version="1.0" encoding="UTF-8" standalone="yes"?><Relationships xmlns="http://schemas.openxmlformats.org/package/2006/relationships"><Relationship Id="rIdSlide" Type="http://schemas.openxmlformats.org/officeDocument/2006/relationships/slide" Target="../slides/slide15.xml"/><Relationship Id="rIdMaster" Type="http://schemas.openxmlformats.org/officeDocument/2006/relationships/notesMaster" Target="../notesMasters/notesMaster1.xml"/></Relationships>
</file>

<file path=ppt/notesSlides/_rels/notesSlide16.xml.rels><?xml version="1.0" encoding="UTF-8" standalone="yes"?><Relationships xmlns="http://schemas.openxmlformats.org/package/2006/relationships"><Relationship Id="rIdSlide" Type="http://schemas.openxmlformats.org/officeDocument/2006/relationships/slide" Target="../slides/slide16.xml"/><Relationship Id="rIdMaster" Type="http://schemas.openxmlformats.org/officeDocument/2006/relationships/notesMaster" Target="../notesMasters/notesMaster1.xml"/></Relationships>
</file>

<file path=ppt/notesSlides/_rels/notesSlide17.xml.rels><?xml version="1.0" encoding="UTF-8" standalone="yes"?><Relationships xmlns="http://schemas.openxmlformats.org/package/2006/relationships"><Relationship Id="rIdSlide" Type="http://schemas.openxmlformats.org/officeDocument/2006/relationships/slide" Target="../slides/slide17.xml"/><Relationship Id="rIdMaster" Type="http://schemas.openxmlformats.org/officeDocument/2006/relationships/notesMaster" Target="../notesMasters/notesMaster1.xml"/></Relationships>
</file>

<file path=ppt/notesSlides/_rels/notesSlide18.xml.rels><?xml version="1.0" encoding="UTF-8" standalone="yes"?><Relationships xmlns="http://schemas.openxmlformats.org/package/2006/relationships"><Relationship Id="rIdSlide" Type="http://schemas.openxmlformats.org/officeDocument/2006/relationships/slide" Target="../slides/slide18.xml"/><Relationship Id="rIdMaster" Type="http://schemas.openxmlformats.org/officeDocument/2006/relationships/notesMaster" Target="../notesMasters/notesMaster1.xml"/></Relationships>
</file>

<file path=ppt/notesSlides/_rels/notesSlide19.xml.rels><?xml version="1.0" encoding="UTF-8" standalone="yes"?><Relationships xmlns="http://schemas.openxmlformats.org/package/2006/relationships"><Relationship Id="rIdSlide" Type="http://schemas.openxmlformats.org/officeDocument/2006/relationships/slide" Target="../slides/slide19.xml"/><Relationship Id="rIdMaster" Type="http://schemas.openxmlformats.org/officeDocument/2006/relationships/notesMaster" Target="../notesMasters/notesMaster1.xml"/></Relationships>
</file>

<file path=ppt/notesSlides/_rels/notesSlide20.xml.rels><?xml version="1.0" encoding="UTF-8" standalone="yes"?><Relationships xmlns="http://schemas.openxmlformats.org/package/2006/relationships"><Relationship Id="rIdSlide" Type="http://schemas.openxmlformats.org/officeDocument/2006/relationships/slide" Target="../slides/slide20.xml"/><Relationship Id="rIdMaster" Type="http://schemas.openxmlformats.org/officeDocument/2006/relationships/notesMaster" Target="../notesMasters/notesMaster1.xml"/></Relationships>
</file>

<file path=ppt/notesSlides/notesSlide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35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Bonjour. Je présente mon stage de fin d’études dans une équipe de chaîne d’outils logiciels. Mon travail concerne les compilateurs d’inférence pour l’intelligence artificielle. Je vais expliquer le besoin industriel, puis deux axes techniques : une correction mémoire dans TVM et des mécanismes dans la nouvelle architecture MLIR. Je terminerai par mes contributions, les limites et les prochaines étapes.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中文提示：开场：实习方向、两条技术主线，最后总结贡献与后续。</a:t>
            </a:r>
            <a:endParaRPr lang="fr-FR" sz="1200"/>
          </a:p>
        </p:txBody>
      </p:sp>
    </p:spTree>
  </p:cSld>
  <p:clrMapOvr>
    <a:masterClrMapping/>
  </p:clrMapOvr>
</p:notes>
</file>

<file path=ppt/notesSlides/notesSlide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50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L’entreprise développe des solutions de transcription assistée, notamment pour les tribunaux. Le projet prend en charge des usages en continu et hors ligne. Trois fonctions travaillent ensemble : les collègues algorithmiques adaptent les modèles, la chaîne d’outils prépare leur déploiement et la modélisation système relie le calcul au produit. Mon périmètre concerne surtout l’importation et les transformations de graphes. Je travaille avec les équipes des opérateurs, des passes et du backend. Cette organisation explique les dépendances que je présenterai ensuite.</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中文提示：说明产品、三个团队职能与个人边界。强调编译器连接模型和硬件。</a:t>
            </a:r>
            <a:endParaRPr lang="fr-FR" sz="1200"/>
          </a:p>
        </p:txBody>
      </p:sp>
    </p:spTree>
  </p:cSld>
  <p:clrMapOvr>
    <a:masterClrMapping/>
  </p:clrMapOvr>
</p:notes>
</file>

<file path=ppt/notesSlides/notesSlide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70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Avant les détails, voici deux repères. L’entraînement permet à un modèle d’apprendre à partir de données. L’inférence utilise ce modèle pour calculer une réponse sur une nouvelle entrée. Dans un exemple de transcription, cette entrée est un signal audio et la sortie est du texte. Le schéma simplifie le produit. Le modèle décrit des calculs, mais il faut les préparer pour un matériel précis. Le compilateur transforme cette description en un programme adapté. Il organise les opérations, les données et l’usage de la mémoire. Mon stage porte sur cette préparation et sur sa vérification.</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中文提示：先区分训练与推理。编译器负责把模型计算适配硬件，个人工作围绕计算、内存和验证；音频转文字只是简化产品示意。</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Repères : https://mlir.llvm.org/ ; https://tvm.apache.org/docs/arch/index.html ; consultation : 21 octobre 2026.</a:t>
            </a:r>
            <a:endParaRPr lang="fr-FR" sz="1200"/>
          </a:p>
        </p:txBody>
      </p:sp>
    </p:spTree>
  </p:cSld>
  <p:clrMapOvr>
    <a:masterClrMapping/>
  </p:clrMapOvr>
</p:notes>
</file>

<file path=ppt/notesSlides/notesSlide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75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Voici une couche courante de réseau de neurones. X représente les données, W les poids appris et b un décalage appelé biais. Le premier opérateur réalise une multiplication de matrices, appelée Matmul. Le deuxième ajoute le biais. Le troisième, ReLU, remplace les valeurs négatives par zéro et conserve les autres. Chaque boîte représente donc un calcul, et les flèches transportent des tableaux de nombres, appelés tenseurs. Une exécution séparée peut écrire puis relire les résultats entre les étapes. Si le matériel le permet, une fusion regroupe ces opérations dans un même calcul et peut limiter ces transferts. Le calcul attendu reste le même ; on vérifie les différences numériques. Ce principe correspond aux motifs Matmul suivis d’opérations simples de mon stage. L’exemple est pédagogique et n’annonce pas un gain mesuré.</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中文提示：X 是输入数据，W 是已学习的权重，b 是偏置。依次说明矩阵乘法、加偏置、ReLU（负数置零）。方框是算子，箭头传递张量。融合旨在减少中间结果的内存读写，需硬件支持并验证数值结果；该示例呼应实习中的 matmul 加后续简单算子，不作为私人项目的实测结果。</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Source : https://tvm.apache.org/docs/arch/fusion.html ; Apache TVM, Operator Fusion ; consultation : 21 octobre 2026.</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Repères : https://mlir.llvm.org/ ; https://tvm.apache.org/docs/arch/index.html ; consultation : 21 octobre 2026.</a:t>
            </a:r>
            <a:endParaRPr lang="fr-FR" sz="1200"/>
          </a:p>
        </p:txBody>
      </p:sp>
    </p:spTree>
  </p:cSld>
  <p:clrMapOvr>
    <a:masterClrMapping/>
  </p:clrMapOvr>
</p:notes>
</file>

<file path=ppt/notesSlides/notesSlide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45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Le besoin ne se limite pas à accélérer l’inférence. Pendant le développement, le débogage et les tests sont longs. La mémoire occupée empêche aussi certains essais simultanés de modèles ou de versions. Une réduction des allocations inutiles peut donc faciliter le travail de l’équipe. En parallèle, de nouveaux matériels demandent des adaptations et la maintenance de l’ancienne voie Relay devient coûteuse. Les choix techniques reposent sur le profilage de la chaîne et sur une étude de documentations et de publications. Je distingue ces objectifs des bénéfices chiffrés effectivement mesurés.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中文提示：解释业务意义：内存、测试周期、新硬件。profiling 和调研支持选择，不虚构量化收益。</a:t>
            </a:r>
            <a:endParaRPr lang="fr-FR" sz="1200"/>
          </a:p>
        </p:txBody>
      </p:sp>
    </p:spTree>
  </p:cSld>
  <p:clrMapOvr>
    <a:masterClrMapping/>
  </p:clrMapOvr>
</p:notes>
</file>

<file path=ppt/notesSlides/notesSlide6.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50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La mission comporte deux axes liés. Dans la chaîne existante, je corrige un problème de mémoire à l’importation ONNX dans TVM. Dans la nouvelle architecture, le travail porte sur l’IR de graphe, l’interface avec egg, la fusion et le parallélisme de tenseurs, appelé TP. Une voie de validation complète ces transformations : TVM exécute le modèle et ses sorties sont comparées à celles du simulateur du projet. Ce schéma situe les fonctions. Il ne signifie pas que tous les modèles sont déjà pris en charge par la nouvelle chaîne.</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中文提示：说明旧架构、新架构和验证路径；TP 是张量并行。</a:t>
            </a:r>
            <a:endParaRPr lang="fr-FR" sz="1200"/>
          </a:p>
        </p:txBody>
      </p:sp>
    </p:spTree>
  </p:cSld>
  <p:clrMapOvr>
    <a:masterClrMapping/>
  </p:clrMapOvr>
</p:notes>
</file>

<file path=ppt/notesSlides/notesSlide7.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40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Le stage est organisé en deux périodes d’environ trois mois. La première associe la prise en main des outils au diagnostic et à la correction TVM. La seconde concerne MLIR et les interfaces. Les mécanismes présentés pour la validation, egg, la fusion et le TP sont réalisés dans le périmètre décrit. L’adaptation globale de l’IR de graphe est encore en cours. La prise en charge des modèles après quantification est prévue. Ce tableau distingue une livraison d’un objectif futur et ne donne pas de dates précises qui ne sont pas documentées.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中文提示：展示状态，不把图 IR 适配或量化模型对接说成已完成。</a:t>
            </a:r>
            <a:endParaRPr lang="fr-FR" sz="1200"/>
          </a:p>
        </p:txBody>
      </p:sp>
    </p:spTree>
  </p:cSld>
  <p:clrMapOvr>
    <a:masterClrMapping/>
  </p:clrMapOvr>
</p:notes>
</file>

<file path=ppt/notesSlides/notesSlide8.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65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Le profilage de la chaîne a orienté le diagnostic vers les allocations lors de l’importation. Le masque indique quelles positions le calcul d’attention peut utiliser. Dans le cas étudié, un masque d’attention est créé pendant l’importation d’un modèle ONNX statique. Les configurations concernées peuvent atteindre 4k ou 128k positions. Or le backend sait générer plusieurs types de masques. Je reconnais donc le motif à l’importation et ajoute le marquage no_fold pour éviter son évaluation anticipée. Le rôle du masque dans l’attention reste assuré par le backend. Le mécanisme cible ce motif et conserve les simplifications utiles dans le reste du modèle. Le nom no_fold appartient au projet et n’est pas un attribut ONNX standard.</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中文提示：前后机制：不实例化大张量，后端生成；no_fold 不是通用 ONNX 属性。</a:t>
            </a:r>
            <a:endParaRPr lang="fr-FR" sz="1200"/>
          </a:p>
        </p:txBody>
      </p:sp>
    </p:spTree>
  </p:cSld>
  <p:clrMapOvr>
    <a:masterClrMapping/>
  </p:clrMapOvr>
</p:notes>
</file>

<file path=ppt/notesSlides/notesSlide9.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70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Les deux captures concernent le même modèle. À gauche, le cas à plusieurs couches montre une pression mémoire importante. À droite, la capture fournie après optimisation du masque montre une consommation beaucoup plus faible. Les axes verticaux ont des échelles différentes : il faut lire les valeurs et non comparer seulement la hauteur des courbes. Conformément au périmètre du rapport, cette présentation est qualitative et ne détaille pas les paramètres. Je n’en déduis ni un pourcentage de réduction ni un facteur universel. Le constat porte sur les essais présentés, pas sur toute la mémoire pendant l’inférence.</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中文提示：同一模型，仅定性展示；特别指出不同纵轴，不计算提升倍数。</a:t>
            </a:r>
            <a:endParaRPr lang="fr-FR" sz="1200"/>
          </a:p>
        </p:txBody>
      </p:sp>
    </p:spTree>
  </p:cSld>
  <p:clrMapOvr>
    <a:masterClrMapping/>
  </p:clrMapOvr>
</p:notes>
</file>

<file path=ppt/notesSlides/notesSlide10.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55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La demande de fusion montre que la correction a été intégrée. Ma contribution concerne la reconnaissance du masque et la modification de l’importeur. Une difficulté réelle apparaît à la frontière avec les passes : le matcher Flash Attention reposait sur un masque déjà instancié. Supprimer cette instanciation changeait son hypothèse. Les collègues responsables des passes ont donc dû adapter la reconnaissance. Cette expérience m’a appris à examiner les effets d’une modification au-delà de mon module et à expliciter les contrats entre composants. La capture prouve l’intégration, pas le succès de tous les tests numériques.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中文提示：解释合入证据与分工，真实困难是跨模块假设变化，不声称一人完成所有工作。</a:t>
            </a:r>
            <a:endParaRPr lang="fr-FR" sz="1200"/>
          </a:p>
        </p:txBody>
      </p:sp>
    </p:spTree>
  </p:cSld>
  <p:clrMapOvr>
    <a:masterClrMapping/>
  </p:clrMapOvr>
</p:notes>
</file>

<file path=ppt/notesSlides/notesSlide11.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85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J’ai réalisé une interface enregistrée du côté de TVM pour exécuter les modèles avec son backend et récupérer leurs sorties. La comparaison porte sur TVM et le simulateur du projet, avec les mêmes entrées. Les quatre indicateurs sont complémentaires : Cosine décrit l’alignement, L2 un écart global, les erreurs absolues et relatives décrivent les différences selon leur valeur et leur échelle. Le contrôle des passes permet d’examiner un écart avec une transformation activée puis désactivée. Cela aide à localiser un problème. Je présente ici la capacité de validation, sans inventer de seuil ou affirmer que tous les modèles sont validés.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中文提示：不是两次 TVM 运行；比较 TVM 和模拟器。四指标及 PASS 开关帮助定位。</a:t>
            </a:r>
            <a:endParaRPr lang="fr-FR" sz="1200"/>
          </a:p>
        </p:txBody>
      </p:sp>
    </p:spTree>
  </p:cSld>
  <p:clrMapOvr>
    <a:masterClrMapping/>
  </p:clrMapOvr>
</p:notes>
</file>

<file path=ppt/notesSlides/notesSlide12.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60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Une IR est une représentation intermédiaire : une description du programme que le compilateur peut analyser et transformer. Le backend est la partie qui prépare le programme pour une cible matérielle. La nouvelle architecture utilise MLIR et StableHLO au niveau du graphe. Cette représentation rend les opérations, les types, les formes et les dépendances plus explicites. L’importation ONNX doit produire un IR valide avant les transformations. StableHLO ne fournit pas à lui seul un importeur ou un moteur compatible avec notre produit : l’adaptation reste nécessaire. Elle est actuellement en cours. Les interfaces egg et le cadre de fusion et de TP sont déjà réalisés, mais ce sont des livrables distincts. La prise en charge des modèles quantifiés constitue la prochaine étape prévue.</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中文提示：说明 MLIR/StableHLO 的作用和边界，IR 适配仍进行中。</a:t>
            </a:r>
            <a:endParaRPr lang="fr-FR" sz="1200"/>
          </a:p>
        </p:txBody>
      </p:sp>
    </p:spTree>
  </p:cSld>
  <p:clrMapOvr>
    <a:masterClrMapping/>
  </p:clrMapOvr>
</p:notes>
</file>

<file path=ppt/notesSlides/notesSlide13.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85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Une transposition change l’ordre des dimensions d’un tableau. Son placement dans le graphe peut créer des déplacements de données. On cherche donc des organisations du calcul plus adaptées. Un e-graph conserve plusieurs expressions équivalentes, et le coût estime leur intérêt pour le matériel. Egg permet d’explorer plusieurs expressions équivalentes au moyen d’un e-graph et de règles d’égalité. L’extraction choisit ensuite une forme selon le modèle de coût fourni par le backend. Ma responsabilité est la liaison entre le compilateur et egg : transmettre les informations du graphe, puis reconstruire le résultat dans MLIR. L’optimisation des transpositions est intégrée comme une option de la chaîne. Elle peut donc être activée selon le besoin. Le coût reste à améliorer. Un exemple public d’interface utilise egglog ; il sert de comparaison, mais je ne le présente pas comme le code privé que j’ai développé.</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中文提示：egg 等价饱和和提取流程；个人负责接口，成本由后端提供。区分公开 egglog 示例。</a:t>
            </a:r>
            <a:endParaRPr lang="fr-FR" sz="1200"/>
          </a:p>
        </p:txBody>
      </p:sp>
    </p:spTree>
  </p:cSld>
  <p:clrMapOvr>
    <a:masterClrMapping/>
  </p:clrMapOvr>
</p:notes>
</file>

<file path=ppt/notesSlides/notesSlide14.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60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Cette figure est un exemple publié dans l’article nncase. Elle sert à expliquer la propagation des transpositions et les possibilités de réécriture. Je la distingue clairement des résultats de mon stage. Le déplacement d’une transposition peut rendre une autre simplification possible, mais il doit préserver le calcul. Il faut donc connaître les types, les formes, les permutations et les propriétés des opérations. La validité mathématique d’une règle et la validité de sa reconstruction dans l’IR sont deux questions différentes. C’est pourquoi la qualité de l’interface avec l’outil d’égalité est aussi importante que les règles.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中文提示：论文图用于原理说明，不是个人优化结果。保留来源与许可。</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Source : https://arxiv.org/abs/2512.21571v1 ; Figure 2, p. 5 ; Hui Guo et al. ; CC BY-SA 4.0 : https://creativecommons.org/licenses/by-sa/4.0/ .</a:t>
            </a:r>
            <a:endParaRPr lang="fr-FR" sz="1200"/>
          </a:p>
        </p:txBody>
      </p:sp>
    </p:spTree>
  </p:cSld>
  <p:clrMapOvr>
    <a:masterClrMapping/>
  </p:clrMapOvr>
</p:notes>
</file>

<file path=ppt/notesSlides/notesSlide15.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70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La migration reprend des motifs de la chaîne TVM vers le cadre MLIR. Les exemples comprennent matmul ou convolution suivis d’opérations simples, ainsi que des opérateurs de bibliothèques fermées pris en charge par le matériel. Les schémas sont fonctionnels et ne montrent pas un résultat privé particulier. Mon travail concerne surtout la construction du cadre et l’organisation des règles et des interfaces. La possibilité d’une fusion dépend des opérations, des contraintes et de la cible. L’existence du cadre ne signifie donc pas que toutes les combinaisons d’opérations sont automatiquement fusionnées.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中文提示：解释迁移模式与框架工作。示意图不是项目前后截图，不虚构通用覆盖。</a:t>
            </a:r>
            <a:endParaRPr lang="fr-FR" sz="1200"/>
          </a:p>
        </p:txBody>
      </p:sp>
    </p:spTree>
  </p:cSld>
  <p:clrMapOvr>
    <a:masterClrMapping/>
  </p:clrMapOvr>
</p:notes>
</file>

<file path=ppt/notesSlides/notesSlide16.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60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Une interface est un contrat commun : elle indique comment un opérateur participe au cadre. Pour le TP, des parties des tenseurs et des calculs sont réparties entre plusieurs unités. La forme de cette répartition dépend de l’opérateur et de ses règles. Le schéma est volontairement simplifié. Les noms précis des interfaces sont conservés dans ces notes pour les questions techniques. Les opérateurs manuels exposent des interfaces qui précisent leur participation au cadre. Calgraph_FusibleMacroOpInterface concerne la fusion, tandis que Calgraph_TilingConstraintInterface exprime des contraintes de découpage local. Pour Shardy, l’opérateur utilise une interface de règle de partitionnement ou une interface de flux de données selon son rôle ; les deux ne sont pas obligatoires pour chaque opérateur. Le TP répartit les tenseurs et les calculs. Il se distingue du tiling local. Dans le projet, les règles du cadre réalisent la fusion et Shardy organise le partitionnement : il faut garder cette distinction.</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中文提示：精确列接口名称，Shardy 的两种接口按算子角色选择；fusion、tiling、TP 分工。</a:t>
            </a:r>
            <a:endParaRPr lang="fr-FR" sz="1200"/>
          </a:p>
        </p:txBody>
      </p:sp>
    </p:spTree>
  </p:cSld>
  <p:clrMapOvr>
    <a:masterClrMapping/>
  </p:clrMapOvr>
</p:notes>
</file>

<file path=ppt/notesSlides/notesSlide17.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60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Les risques principaux apparaissent aux frontières entre les composants. Le cas du masque demande une coordination entre l’importeur et les passes. La liaison MLIR–egg exige une conservation correcte des types, des formes et des permutations. Des cas simples et la vérification de l’IR aident à examiner ces contrats. Le modèle de coût peut choisir une forme moins adaptée à la cible et reste un axe d’amélioration. Enfin, les modèles quantifiés demandent une attention aux types et aux paramètres de quantification. Cette dernière étape est prévue : je ne prétends pas que toutes les vérifications futures ont déjà été réalisées.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中文提示：关注真实依赖，不编造风险概率；量化验证为未来工作。</a:t>
            </a:r>
            <a:endParaRPr lang="fr-FR" sz="1200"/>
          </a:p>
        </p:txBody>
      </p:sp>
    </p:spTree>
  </p:cSld>
  <p:clrMapOvr>
    <a:masterClrMapping/>
  </p:clrMapOvr>
</p:notes>
</file>

<file path=ppt/notesSlides/notesSlide18.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55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Le bilan distingue mes contributions et celles des autres équipes. Je réalise la reconnaissance du masque à l’importation, la liaison avec egg et l’interface de validation avec TVM ; je participe au cadre de fusion et de TP. Les collègues des passes adaptent le matcher, et le backend fournit le coût et les possibilités matérielles. La vue des demandes de fusion documente plusieurs livraisons. Les statuts de CI visibles varient ; une fusion ne prouve pas à elle seule que tous les tests ont réussi. L’intérêt industriel est de réduire les contraintes des essais et de mieux organiser les adaptations aux matériels.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中文提示：说明个人/团队边界与 MR 证据；不能将合入数量作为测试通过数量。</a:t>
            </a:r>
            <a:endParaRPr lang="fr-FR" sz="1200"/>
          </a:p>
        </p:txBody>
      </p:sp>
    </p:spTree>
  </p:cSld>
  <p:clrMapOvr>
    <a:masterClrMapping/>
  </p:clrMapOvr>
</p:notes>
</file>

<file path=ppt/notesSlides/notesSlide19.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65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Le travail développe trois compétences du référentiel. Pour C2C1, je distingue plusieurs représentations du calcul et leurs contraintes. Pour C2C2, je relie le profilage, les choix et la validation, tout en identifiant les limites. Pour C4C1, le problème du matcher m’a appris à anticiper les effets d’une modification sur d’autres modules. Mon autonomie progresse, mais je souhaite mieux documenter les conventions et les points de vérification communs. Je veux poursuivre dans les compilateurs pour l’IA : ce domaine combine les algorithmes, le logiciel et l’architecture matérielle, une combinaison exigeante qui m’intéresse.</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中文提示：三项自评不是学校已经授予等级；职业方向强调软件算法与硬件结合。</a:t>
            </a:r>
            <a:endParaRPr lang="fr-FR" sz="1200"/>
          </a:p>
        </p:txBody>
      </p:sp>
    </p:spTree>
  </p:cSld>
  <p:clrMapOvr>
    <a:masterClrMapping/>
  </p:clrMapOvr>
</p:notes>
</file>

<file path=ppt/notesSlides/notesSlide20.xml><?xml version="1.0" encoding="utf-8"?>
<p:notes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id="2" name="Speaker notes"/>
          <p:cNvSpPr/>
          <p:nvPr>
            <p:ph type="body" idx="1"/>
          </p:nvPr>
        </p:nvSpPr>
        <p:spPr/>
        <p:txBody>
          <a:bodyPr/>
          <a:lstStyle/>
          <a:p>
            <a:pPr marL="0" marR="0">
              <a:lnSpc>
                <a:spcPct val="110000"/>
              </a:lnSpc>
              <a:spcAft>
                <a:spcPts val="350"/>
              </a:spcAft>
            </a:pPr>
            <a:r>
              <a:rPr lang="fr-FR" sz="1200" b="0">
                <a:solidFill>
                  <a:srgbClr val="243B4A"/>
                </a:solidFill>
                <a:latin typeface="Liberation Sans"/>
                <a:ea typeface="Noto Sans CJK SC"/>
              </a:rPr>
              <a:t>Durée indicative : 35 secondes.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Pour conclure, la mission relie une correction concrète dans l’ancienne chaîne et des mécanismes dans la nouvelle architecture. La correction TVM évite une matérialisation inutile. Les interfaces egg, fusion et TP organisent les transformations, et la validation permet de comparer les résultats numériques. L’adaptation de l’IR reste en cours et les modèles quantifiés sont la prochaine étape. Je retiens surtout l’importance des contrats entre composants et de la coopération entre équipes. Merci pour votre attention. Je suis prêt à répondre à vos questions.</a:t>
            </a:r>
            <a:endParaRPr lang="fr-FR" sz="1200"/>
          </a:p>
          <a:p>
            <a:pPr marL="0" marR="0">
              <a:lnSpc>
                <a:spcPct val="110000"/>
              </a:lnSpc>
              <a:spcAft>
                <a:spcPts val="350"/>
              </a:spcAft>
            </a:pPr>
            <a:r>
              <a:rPr lang="fr-FR" sz="1200" b="0">
                <a:solidFill>
                  <a:srgbClr val="243B4A"/>
                </a:solidFill>
                <a:latin typeface="Liberation Sans"/>
                <a:ea typeface="Noto Sans CJK SC"/>
              </a:rPr>
              <a:t/>
            </a:r>
            <a:endParaRPr lang="fr-FR" sz="1200"/>
          </a:p>
          <a:p>
            <a:pPr marL="0" marR="0">
              <a:lnSpc>
                <a:spcPct val="110000"/>
              </a:lnSpc>
              <a:spcAft>
                <a:spcPts val="350"/>
              </a:spcAft>
            </a:pPr>
            <a:r>
              <a:rPr lang="fr-FR" sz="1200" b="0">
                <a:solidFill>
                  <a:srgbClr val="243B4A"/>
                </a:solidFill>
                <a:latin typeface="Liberation Sans"/>
                <a:ea typeface="Noto Sans CJK SC"/>
              </a:rPr>
              <a:t>中文提示：总结完成/进行中/规划项，进入问答。</a:t>
            </a:r>
            <a:endParaRPr lang="fr-FR" sz="1200"/>
          </a:p>
        </p:txBody>
      </p:sp>
    </p:spTree>
  </p:cSld>
  <p:clrMapOvr>
    <a:masterClrMapping/>
  </p:clrMapOvr>
</p:notes>
</file>

<file path=ppt/slideLayouts/_rels/slideLayout1.xml.rels><?xml version="1.0" encoding="UTF-8" standalone="yes"?><Relationships xmlns="http://schemas.openxmlformats.org/package/2006/relationships"><Relationship Id="rIdMaster" Type="http://schemas.openxmlformats.org/officeDocument/2006/relationships/slideMaster" Target="../slideMasters/slideMaster1.xml"/></Relationships>
</file>

<file path=ppt/slideLayouts/slideLayout1.xml><?xml version="1.0" encoding="utf-8"?>
<p:sldLayout xmlns:p="http://schemas.openxmlformats.org/presentationml/2006/main" xmlns:a="http://schemas.openxmlformats.org/drawingml/2006/main" xmlns:r="http://schemas.openxmlformats.org/officeDocument/2006/relationships"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Layout" Type="http://schemas.openxmlformats.org/officeDocument/2006/relationships/slideLayout" Target="../slideLayouts/slideLayout1.xml"/><Relationship Id="rIdTheme" Type="http://schemas.openxmlformats.org/officeDocument/2006/relationships/theme" Target="../theme/theme1.xml"/></Relationships>
</file>

<file path=ppt/slideMasters/slideMaster1.xml><?xml version="1.0" encoding="utf-8"?>
<p:sldMaster xmlns:p="http://schemas.openxmlformats.org/presentationml/2006/main" xmlns:a="http://schemas.openxmlformats.org/drawingml/2006/main" xmlns:r="http://schemas.openxmlformats.org/officeDocument/2006/relationships">
  <p:cSld name="MFE">
    <p:spTree>
      <p:nvGrpSpPr>
        <p:cNvPr id="1" name=""/>
        <p:cNvGrpSpPr/>
        <p:nvPr/>
      </p:nvGrpSpPr>
      <p:grpSpPr>
        <a:xfrm>
          <a:off x="0" y="0"/>
          <a:ext cx="0" cy="0"/>
          <a:chOff x="0" y="0"/>
          <a:chExt cx="0" cy="0"/>
        </a:xfrm>
      </p:grpSpPr>
    </p:spTree>
  </p:cSld>
  <p:clrMap accent1="accent1" accent2="accent2" accent3="accent3" accent4="accent4" accent5="accent5" accent6="accent6" bg1="lt1" bg2="lt2" folHlink="folHlink" hlink="hlink" tx1="dk1" tx2="dk2"/>
  <p:sldLayoutIdLst>
    <p:sldLayoutId id="2147483649" r:id="rIdLayout"/>
  </p:sldLayoutIdLst>
  <p:txStyles>
    <p:titleStyle/>
    <p:bodyStyle/>
    <p:otherStyle/>
  </p:txStyles>
</p:sldMaster>
</file>

<file path=ppt/slides/_rels/slide1.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4.xml"/></Relationships>
</file>

<file path=ppt/slides/_rels/slide5.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5.xml"/></Relationships>
</file>

<file path=ppt/slides/_rels/slide6.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6.xml"/></Relationships>
</file>

<file path=ppt/slides/_rels/slide7.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9.xml"/><Relationship Id="rIdImage1" Type="http://schemas.openxmlformats.org/officeDocument/2006/relationships/image" Target="../media/multi-layers-mask.png"/><Relationship Id="rIdImage2" Type="http://schemas.openxmlformats.org/officeDocument/2006/relationships/image" Target="../media/mask-opt-after.png"/></Relationships>
</file>

<file path=ppt/slides/_rels/slide10.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0.xml"/><Relationship Id="rIdImage1" Type="http://schemas.openxmlformats.org/officeDocument/2006/relationships/image" Target="../media/tvm_no_fold_MR.png"/></Relationships>
</file>

<file path=ppt/slides/_rels/slide11.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4.xml"/><Relationship Id="rIdImage1" Type="http://schemas.openxmlformats.org/officeDocument/2006/relationships/image" Target="../media/nncase-figure2.png"/></Relationships>
</file>

<file path=ppt/slides/_rels/slide15.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8.xml"/><Relationship Id="rIdImage1" Type="http://schemas.openxmlformats.org/officeDocument/2006/relationships/image" Target="../media/all-merged-MR-overview.png"/></Relationships>
</file>

<file path=ppt/slides/_rels/slide19.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Layout" Type="http://schemas.openxmlformats.org/officeDocument/2006/relationships/slideLayout" Target="../slideLayouts/slideLayout1.xml"/><Relationship Id="rIdNotes" Type="http://schemas.openxmlformats.org/officeDocument/2006/relationships/notesSlide" Target="../notesSlides/notesSlide20.xml"/></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MISSION DE FIN D’ÉTUDES</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Étude, implémentation et optimisation</a:t>
            </a:r>
            <a:endParaRPr lang="fr-FR" sz="2900"/>
          </a:p>
          <a:p>
            <a:pPr marL="0" marR="0">
              <a:lnSpc>
                <a:spcPct val="110000"/>
              </a:lnSpc>
              <a:spcAft>
                <a:spcPts val="350"/>
              </a:spcAft>
            </a:pPr>
            <a:r>
              <a:rPr lang="fr-FR" sz="2900" b="1">
                <a:solidFill>
                  <a:srgbClr val="193B50"/>
                </a:solidFill>
                <a:latin typeface="Liberation Sans"/>
                <a:ea typeface="Noto Sans CJK SC"/>
              </a:rPr>
              <a:t>de compilateurs</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Text 6"/>
          <p:cNvSpPr txBox="1"/>
          <p:nvPr/>
        </p:nvSpPr>
        <p:spPr>
          <a:xfrm>
            <a:off x="594360" y="2148840"/>
            <a:ext cx="7772400" cy="1188720"/>
          </a:xfrm>
          <a:prstGeom prst="rect">
            <a:avLst/>
          </a:prstGeom>
          <a:noFill/>
          <a:ln>
            <a:noFill/>
          </a:ln>
        </p:spPr>
        <p:txBody>
          <a:bodyPr wrap="square" lIns="0" rIns="0" tIns="0" bIns="0"/>
          <a:lstStyle/>
          <a:p>
            <a:pPr marL="0" marR="0">
              <a:lnSpc>
                <a:spcPct val="110000"/>
              </a:lnSpc>
              <a:spcAft>
                <a:spcPts val="350"/>
              </a:spcAft>
            </a:pPr>
            <a:r>
              <a:rPr lang="fr-FR" sz="3000" b="1">
                <a:solidFill>
                  <a:srgbClr val="087F8C"/>
                </a:solidFill>
                <a:latin typeface="Liberation Sans"/>
                <a:ea typeface="Noto Sans CJK SC"/>
              </a:rPr>
              <a:t>Compilateurs d’inférence IA</a:t>
            </a:r>
            <a:endParaRPr lang="fr-FR" sz="3000"/>
          </a:p>
          <a:p>
            <a:pPr marL="0" marR="0">
              <a:lnSpc>
                <a:spcPct val="110000"/>
              </a:lnSpc>
              <a:spcAft>
                <a:spcPts val="350"/>
              </a:spcAft>
            </a:pPr>
            <a:r>
              <a:rPr lang="fr-FR" sz="3000" b="1">
                <a:solidFill>
                  <a:srgbClr val="087F8C"/>
                </a:solidFill>
                <a:latin typeface="Liberation Sans"/>
                <a:ea typeface="Noto Sans CJK SC"/>
              </a:rPr>
              <a:t>TVM · MLIR · StableHLO</a:t>
            </a:r>
            <a:endParaRPr lang="fr-FR" sz="3000"/>
          </a:p>
        </p:txBody>
      </p:sp>
      <p:sp>
        <p:nvSpPr>
          <p:cNvPr id="7" name="Text 7"/>
          <p:cNvSpPr txBox="1"/>
          <p:nvPr/>
        </p:nvSpPr>
        <p:spPr>
          <a:xfrm>
            <a:off x="594360" y="3977639"/>
            <a:ext cx="10515600" cy="155448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Zhangshanying  |  ZY2424104</a:t>
            </a:r>
            <a:endParaRPr lang="fr-FR" sz="1900"/>
          </a:p>
          <a:p>
            <a:pPr marL="0" marR="0">
              <a:lnSpc>
                <a:spcPct val="110000"/>
              </a:lnSpc>
              <a:spcAft>
                <a:spcPts val="350"/>
              </a:spcAft>
            </a:pPr>
            <a:r>
              <a:rPr lang="fr-FR" sz="1900" b="0">
                <a:solidFill>
                  <a:srgbClr val="243B4A"/>
                </a:solidFill>
                <a:latin typeface="Liberation Sans"/>
                <a:ea typeface="Noto Sans CJK SC"/>
              </a:rPr>
              <a:t>Beijing Sulu Technology Co., Ltd.</a:t>
            </a:r>
            <a:endParaRPr lang="fr-FR" sz="1900"/>
          </a:p>
          <a:p>
            <a:pPr marL="0" marR="0">
              <a:lnSpc>
                <a:spcPct val="110000"/>
              </a:lnSpc>
              <a:spcAft>
                <a:spcPts val="350"/>
              </a:spcAft>
            </a:pPr>
            <a:r>
              <a:rPr lang="fr-FR" sz="1900" b="0">
                <a:solidFill>
                  <a:srgbClr val="243B4A"/>
                </a:solidFill>
                <a:latin typeface="Liberation Sans"/>
                <a:ea typeface="Noto Sans CJK SC"/>
              </a:rPr>
              <a:t>Beijing, Chine · Chaîne d’outils logiciels</a:t>
            </a:r>
            <a:endParaRPr lang="fr-FR" sz="1900"/>
          </a:p>
          <a:p>
            <a:pPr marL="0" marR="0">
              <a:lnSpc>
                <a:spcPct val="110000"/>
              </a:lnSpc>
              <a:spcAft>
                <a:spcPts val="350"/>
              </a:spcAft>
            </a:pPr>
            <a:r>
              <a:rPr lang="fr-FR" sz="1900" b="0">
                <a:solidFill>
                  <a:srgbClr val="243B4A"/>
                </a:solidFill>
                <a:latin typeface="Liberation Sans"/>
                <a:ea typeface="Noto Sans CJK SC"/>
              </a:rPr>
              <a:t>20 avril – 20 octobre 2026</a:t>
            </a:r>
            <a:endParaRPr lang="fr-FR" sz="1900"/>
          </a:p>
        </p:txBody>
      </p:sp>
      <p:sp>
        <p:nvSpPr>
          <p:cNvPr id="8" name="Text 8"/>
          <p:cNvSpPr txBox="1"/>
          <p:nvPr/>
        </p:nvSpPr>
        <p:spPr>
          <a:xfrm>
            <a:off x="594360" y="5897880"/>
            <a:ext cx="10972800" cy="36576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Parcours : contexte → TVM → MLIR → bilan et perspectives</a:t>
            </a:r>
            <a:endParaRPr lang="fr-FR" sz="1800"/>
          </a:p>
        </p:txBody>
      </p:sp>
      <p:sp>
        <p:nvSpPr>
          <p:cNvPr id="9" name="Text 9"/>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10" name="Text 10"/>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01 / 20</a:t>
            </a:r>
            <a:endParaRPr lang="fr-FR" sz="1100"/>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01 · CONTEXTE</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Une chaîne de compilation au service du produit</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48640" y="1828800"/>
            <a:ext cx="3520440" cy="2834640"/>
          </a:xfrm>
          <a:prstGeom prst="rect">
            <a:avLst/>
          </a:prstGeom>
          <a:solidFill>
            <a:srgbClr val="FFFFFF"/>
          </a:solidFill>
          <a:ln w="9525">
            <a:solidFill>
              <a:srgbClr val="D9E3E9"/>
            </a:solidFill>
          </a:ln>
        </p:spPr>
      </p:sp>
      <p:sp>
        <p:nvSpPr>
          <p:cNvPr id="7" name="Panel 7"/>
          <p:cNvSpPr/>
          <p:nvPr/>
        </p:nvSpPr>
        <p:spPr>
          <a:xfrm>
            <a:off x="548640" y="1828800"/>
            <a:ext cx="50292" cy="2834640"/>
          </a:xfrm>
          <a:prstGeom prst="rect">
            <a:avLst/>
          </a:prstGeom>
          <a:solidFill>
            <a:srgbClr val="087F8C"/>
          </a:solidFill>
          <a:ln>
            <a:noFill/>
          </a:ln>
        </p:spPr>
      </p:sp>
      <p:sp>
        <p:nvSpPr>
          <p:cNvPr id="8" name="Text 8"/>
          <p:cNvSpPr txBox="1"/>
          <p:nvPr/>
        </p:nvSpPr>
        <p:spPr>
          <a:xfrm>
            <a:off x="731520" y="201168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Produit</a:t>
            </a:r>
            <a:endParaRPr lang="fr-FR" sz="2100"/>
          </a:p>
        </p:txBody>
      </p:sp>
      <p:sp>
        <p:nvSpPr>
          <p:cNvPr id="9" name="Text 9"/>
          <p:cNvSpPr txBox="1"/>
          <p:nvPr/>
        </p:nvSpPr>
        <p:spPr>
          <a:xfrm>
            <a:off x="731520" y="2697480"/>
            <a:ext cx="3154680" cy="187451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Transcription assistée</a:t>
            </a:r>
            <a:endParaRPr lang="fr-FR" sz="1900"/>
          </a:p>
          <a:p>
            <a:pPr marL="0" marR="0">
              <a:lnSpc>
                <a:spcPct val="110000"/>
              </a:lnSpc>
              <a:spcAft>
                <a:spcPts val="350"/>
              </a:spcAft>
            </a:pPr>
            <a:r>
              <a:rPr lang="fr-FR" sz="1900" b="0">
                <a:solidFill>
                  <a:srgbClr val="243B4A"/>
                </a:solidFill>
                <a:latin typeface="Liberation Sans"/>
                <a:ea typeface="Noto Sans CJK SC"/>
              </a:rPr>
              <a:t>Contextes judiciaires</a:t>
            </a:r>
            <a:endParaRPr lang="fr-FR" sz="1900"/>
          </a:p>
          <a:p>
            <a:pPr marL="0" marR="0">
              <a:lnSpc>
                <a:spcPct val="110000"/>
              </a:lnSpc>
              <a:spcAft>
                <a:spcPts val="350"/>
              </a:spcAft>
            </a:pPr>
            <a:r>
              <a:rPr lang="fr-FR" sz="1900" b="0">
                <a:solidFill>
                  <a:srgbClr val="243B4A"/>
                </a:solidFill>
                <a:latin typeface="Liberation Sans"/>
                <a:ea typeface="Noto Sans CJK SC"/>
              </a:rPr>
              <a:t>Usages en continu et hors ligne</a:t>
            </a:r>
            <a:endParaRPr lang="fr-FR" sz="1900"/>
          </a:p>
        </p:txBody>
      </p:sp>
      <p:sp>
        <p:nvSpPr>
          <p:cNvPr id="10" name="Panel 10"/>
          <p:cNvSpPr/>
          <p:nvPr/>
        </p:nvSpPr>
        <p:spPr>
          <a:xfrm>
            <a:off x="4343400" y="1828800"/>
            <a:ext cx="3520440" cy="2834640"/>
          </a:xfrm>
          <a:prstGeom prst="rect">
            <a:avLst/>
          </a:prstGeom>
          <a:solidFill>
            <a:srgbClr val="FFFFFF"/>
          </a:solidFill>
          <a:ln w="9525">
            <a:solidFill>
              <a:srgbClr val="D9E3E9"/>
            </a:solidFill>
          </a:ln>
        </p:spPr>
      </p:sp>
      <p:sp>
        <p:nvSpPr>
          <p:cNvPr id="11" name="Panel 11"/>
          <p:cNvSpPr/>
          <p:nvPr/>
        </p:nvSpPr>
        <p:spPr>
          <a:xfrm>
            <a:off x="4343400" y="1828800"/>
            <a:ext cx="50292" cy="2834640"/>
          </a:xfrm>
          <a:prstGeom prst="rect">
            <a:avLst/>
          </a:prstGeom>
          <a:solidFill>
            <a:srgbClr val="087F8C"/>
          </a:solidFill>
          <a:ln>
            <a:noFill/>
          </a:ln>
        </p:spPr>
      </p:sp>
      <p:sp>
        <p:nvSpPr>
          <p:cNvPr id="12" name="Text 12"/>
          <p:cNvSpPr txBox="1"/>
          <p:nvPr/>
        </p:nvSpPr>
        <p:spPr>
          <a:xfrm>
            <a:off x="4526280" y="201168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Organisation</a:t>
            </a:r>
            <a:endParaRPr lang="fr-FR" sz="2100"/>
          </a:p>
        </p:txBody>
      </p:sp>
      <p:sp>
        <p:nvSpPr>
          <p:cNvPr id="13" name="Text 13"/>
          <p:cNvSpPr txBox="1"/>
          <p:nvPr/>
        </p:nvSpPr>
        <p:spPr>
          <a:xfrm>
            <a:off x="4526280" y="2697480"/>
            <a:ext cx="3154680" cy="187451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Algorithmes : modèles</a:t>
            </a:r>
            <a:endParaRPr lang="fr-FR" sz="1900"/>
          </a:p>
          <a:p>
            <a:pPr marL="0" marR="0">
              <a:lnSpc>
                <a:spcPct val="110000"/>
              </a:lnSpc>
              <a:spcAft>
                <a:spcPts val="350"/>
              </a:spcAft>
            </a:pPr>
            <a:r>
              <a:rPr lang="fr-FR" sz="1900" b="0">
                <a:solidFill>
                  <a:srgbClr val="243B4A"/>
                </a:solidFill>
                <a:latin typeface="Liberation Sans"/>
                <a:ea typeface="Noto Sans CJK SC"/>
              </a:rPr>
              <a:t>Chaîne d’outils : déploiement</a:t>
            </a:r>
            <a:endParaRPr lang="fr-FR" sz="1900"/>
          </a:p>
          <a:p>
            <a:pPr marL="0" marR="0">
              <a:lnSpc>
                <a:spcPct val="110000"/>
              </a:lnSpc>
              <a:spcAft>
                <a:spcPts val="350"/>
              </a:spcAft>
            </a:pPr>
            <a:r>
              <a:rPr lang="fr-FR" sz="1900" b="0">
                <a:solidFill>
                  <a:srgbClr val="243B4A"/>
                </a:solidFill>
                <a:latin typeface="Liberation Sans"/>
                <a:ea typeface="Noto Sans CJK SC"/>
              </a:rPr>
              <a:t>Système : intégration produit</a:t>
            </a:r>
            <a:endParaRPr lang="fr-FR" sz="1900"/>
          </a:p>
        </p:txBody>
      </p:sp>
      <p:sp>
        <p:nvSpPr>
          <p:cNvPr id="14" name="Panel 14"/>
          <p:cNvSpPr/>
          <p:nvPr/>
        </p:nvSpPr>
        <p:spPr>
          <a:xfrm>
            <a:off x="8138160" y="1828800"/>
            <a:ext cx="3520440" cy="2834640"/>
          </a:xfrm>
          <a:prstGeom prst="rect">
            <a:avLst/>
          </a:prstGeom>
          <a:solidFill>
            <a:srgbClr val="FFFFFF"/>
          </a:solidFill>
          <a:ln w="9525">
            <a:solidFill>
              <a:srgbClr val="D9E3E9"/>
            </a:solidFill>
          </a:ln>
        </p:spPr>
      </p:sp>
      <p:sp>
        <p:nvSpPr>
          <p:cNvPr id="15" name="Panel 15"/>
          <p:cNvSpPr/>
          <p:nvPr/>
        </p:nvSpPr>
        <p:spPr>
          <a:xfrm>
            <a:off x="8138160" y="1828800"/>
            <a:ext cx="50292" cy="2834640"/>
          </a:xfrm>
          <a:prstGeom prst="rect">
            <a:avLst/>
          </a:prstGeom>
          <a:solidFill>
            <a:srgbClr val="087F8C"/>
          </a:solidFill>
          <a:ln>
            <a:noFill/>
          </a:ln>
        </p:spPr>
      </p:sp>
      <p:sp>
        <p:nvSpPr>
          <p:cNvPr id="16" name="Text 16"/>
          <p:cNvSpPr txBox="1"/>
          <p:nvPr/>
        </p:nvSpPr>
        <p:spPr>
          <a:xfrm>
            <a:off x="8321040" y="201168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Mon rôle</a:t>
            </a:r>
            <a:endParaRPr lang="fr-FR" sz="2100"/>
          </a:p>
        </p:txBody>
      </p:sp>
      <p:sp>
        <p:nvSpPr>
          <p:cNvPr id="17" name="Text 17"/>
          <p:cNvSpPr txBox="1"/>
          <p:nvPr/>
        </p:nvSpPr>
        <p:spPr>
          <a:xfrm>
            <a:off x="8321040" y="2697480"/>
            <a:ext cx="3154680" cy="187451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Importation des modèles</a:t>
            </a:r>
            <a:endParaRPr lang="fr-FR" sz="1900"/>
          </a:p>
          <a:p>
            <a:pPr marL="0" marR="0">
              <a:lnSpc>
                <a:spcPct val="110000"/>
              </a:lnSpc>
              <a:spcAft>
                <a:spcPts val="350"/>
              </a:spcAft>
            </a:pPr>
            <a:r>
              <a:rPr lang="fr-FR" sz="1900" b="0">
                <a:solidFill>
                  <a:srgbClr val="243B4A"/>
                </a:solidFill>
                <a:latin typeface="Liberation Sans"/>
                <a:ea typeface="Noto Sans CJK SC"/>
              </a:rPr>
              <a:t>Optimisation des graphes</a:t>
            </a:r>
            <a:endParaRPr lang="fr-FR" sz="1900"/>
          </a:p>
          <a:p>
            <a:pPr marL="0" marR="0">
              <a:lnSpc>
                <a:spcPct val="110000"/>
              </a:lnSpc>
              <a:spcAft>
                <a:spcPts val="350"/>
              </a:spcAft>
            </a:pPr>
            <a:r>
              <a:rPr lang="fr-FR" sz="1900" b="0">
                <a:solidFill>
                  <a:srgbClr val="243B4A"/>
                </a:solidFill>
                <a:latin typeface="Liberation Sans"/>
                <a:ea typeface="Noto Sans CJK SC"/>
              </a:rPr>
              <a:t>Interfaces entre composants</a:t>
            </a:r>
            <a:endParaRPr lang="fr-FR" sz="1900"/>
          </a:p>
        </p:txBody>
      </p:sp>
      <p:sp>
        <p:nvSpPr>
          <p:cNvPr id="18" name="Panel 18"/>
          <p:cNvSpPr/>
          <p:nvPr/>
        </p:nvSpPr>
        <p:spPr>
          <a:xfrm>
            <a:off x="548640" y="5120640"/>
            <a:ext cx="3480816" cy="777240"/>
          </a:xfrm>
          <a:prstGeom prst="rect">
            <a:avLst/>
          </a:prstGeom>
          <a:solidFill>
            <a:srgbClr val="E7F3F3"/>
          </a:solidFill>
          <a:ln>
            <a:noFill/>
          </a:ln>
        </p:spPr>
      </p:sp>
      <p:sp>
        <p:nvSpPr>
          <p:cNvPr id="19" name="Text 19"/>
          <p:cNvSpPr txBox="1"/>
          <p:nvPr/>
        </p:nvSpPr>
        <p:spPr>
          <a:xfrm>
            <a:off x="658368" y="5285231"/>
            <a:ext cx="3261360" cy="594359"/>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Modèles</a:t>
            </a:r>
            <a:endParaRPr lang="fr-FR" sz="1700"/>
          </a:p>
        </p:txBody>
      </p:sp>
      <p:sp>
        <p:nvSpPr>
          <p:cNvPr id="20" name="Text 20"/>
          <p:cNvSpPr txBox="1"/>
          <p:nvPr/>
        </p:nvSpPr>
        <p:spPr>
          <a:xfrm>
            <a:off x="4084319" y="533095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1" name="Panel 21"/>
          <p:cNvSpPr/>
          <p:nvPr/>
        </p:nvSpPr>
        <p:spPr>
          <a:xfrm>
            <a:off x="4340351" y="5120640"/>
            <a:ext cx="3480816" cy="777240"/>
          </a:xfrm>
          <a:prstGeom prst="rect">
            <a:avLst/>
          </a:prstGeom>
          <a:solidFill>
            <a:srgbClr val="E7F3F3"/>
          </a:solidFill>
          <a:ln>
            <a:noFill/>
          </a:ln>
        </p:spPr>
      </p:sp>
      <p:sp>
        <p:nvSpPr>
          <p:cNvPr id="22" name="Text 22"/>
          <p:cNvSpPr txBox="1"/>
          <p:nvPr/>
        </p:nvSpPr>
        <p:spPr>
          <a:xfrm>
            <a:off x="4450080" y="5285231"/>
            <a:ext cx="3261360" cy="594359"/>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Compilateur</a:t>
            </a:r>
            <a:endParaRPr lang="fr-FR" sz="1700"/>
          </a:p>
        </p:txBody>
      </p:sp>
      <p:sp>
        <p:nvSpPr>
          <p:cNvPr id="23" name="Text 23"/>
          <p:cNvSpPr txBox="1"/>
          <p:nvPr/>
        </p:nvSpPr>
        <p:spPr>
          <a:xfrm>
            <a:off x="7876032" y="533095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4" name="Panel 24"/>
          <p:cNvSpPr/>
          <p:nvPr/>
        </p:nvSpPr>
        <p:spPr>
          <a:xfrm>
            <a:off x="8132063" y="5120640"/>
            <a:ext cx="3480816" cy="777240"/>
          </a:xfrm>
          <a:prstGeom prst="rect">
            <a:avLst/>
          </a:prstGeom>
          <a:solidFill>
            <a:srgbClr val="E7F3F3"/>
          </a:solidFill>
          <a:ln>
            <a:noFill/>
          </a:ln>
        </p:spPr>
      </p:sp>
      <p:sp>
        <p:nvSpPr>
          <p:cNvPr id="25" name="Text 25"/>
          <p:cNvSpPr txBox="1"/>
          <p:nvPr/>
        </p:nvSpPr>
        <p:spPr>
          <a:xfrm>
            <a:off x="8241791" y="5285231"/>
            <a:ext cx="3261360" cy="594359"/>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Puces chinoises / moteur privé</a:t>
            </a:r>
            <a:endParaRPr lang="fr-FR" sz="1700"/>
          </a:p>
        </p:txBody>
      </p:sp>
      <p:sp>
        <p:nvSpPr>
          <p:cNvPr id="26" name="Text 26"/>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7" name="Text 27"/>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02 / 20</a:t>
            </a:r>
            <a:endParaRPr lang="fr-FR" sz="1100"/>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01 · REPÈRES : INFÉRENCE ET COMPILATION</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Du modèle entraîné au programme qui fonctionne</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Text 6"/>
          <p:cNvSpPr txBox="1"/>
          <p:nvPr/>
        </p:nvSpPr>
        <p:spPr>
          <a:xfrm>
            <a:off x="594360" y="1737360"/>
            <a:ext cx="10972800" cy="41148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Inférence : utiliser un modèle déjà entraîné pour produire un résultat.</a:t>
            </a:r>
            <a:endParaRPr lang="fr-FR" sz="2100"/>
          </a:p>
        </p:txBody>
      </p:sp>
      <p:sp>
        <p:nvSpPr>
          <p:cNvPr id="7" name="Panel 7"/>
          <p:cNvSpPr/>
          <p:nvPr/>
        </p:nvSpPr>
        <p:spPr>
          <a:xfrm>
            <a:off x="548640" y="2331720"/>
            <a:ext cx="3480816" cy="731520"/>
          </a:xfrm>
          <a:prstGeom prst="rect">
            <a:avLst/>
          </a:prstGeom>
          <a:solidFill>
            <a:srgbClr val="E7F3F3"/>
          </a:solidFill>
          <a:ln>
            <a:noFill/>
          </a:ln>
        </p:spPr>
      </p:sp>
      <p:sp>
        <p:nvSpPr>
          <p:cNvPr id="8" name="Text 8"/>
          <p:cNvSpPr txBox="1"/>
          <p:nvPr/>
        </p:nvSpPr>
        <p:spPr>
          <a:xfrm>
            <a:off x="658368" y="2496312"/>
            <a:ext cx="3261360" cy="548640"/>
          </a:xfrm>
          <a:prstGeom prst="rect">
            <a:avLst/>
          </a:prstGeom>
          <a:noFill/>
          <a:ln>
            <a:noFill/>
          </a:ln>
        </p:spPr>
        <p:txBody>
          <a:bodyPr wrap="square" lIns="0" rIns="0" tIns="0" bIns="0"/>
          <a:lstStyle/>
          <a:p>
            <a:pPr marL="0" marR="0">
              <a:lnSpc>
                <a:spcPct val="110000"/>
              </a:lnSpc>
              <a:spcAft>
                <a:spcPts val="350"/>
              </a:spcAft>
            </a:pPr>
            <a:r>
              <a:rPr lang="fr-FR" sz="1900" b="1">
                <a:solidFill>
                  <a:srgbClr val="087F8C"/>
                </a:solidFill>
                <a:latin typeface="Liberation Sans"/>
                <a:ea typeface="Noto Sans CJK SC"/>
              </a:rPr>
              <a:t>Audio</a:t>
            </a:r>
            <a:endParaRPr lang="fr-FR" sz="1900"/>
          </a:p>
        </p:txBody>
      </p:sp>
      <p:sp>
        <p:nvSpPr>
          <p:cNvPr id="9" name="Text 9"/>
          <p:cNvSpPr txBox="1"/>
          <p:nvPr/>
        </p:nvSpPr>
        <p:spPr>
          <a:xfrm>
            <a:off x="4084319" y="254203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0" name="Panel 10"/>
          <p:cNvSpPr/>
          <p:nvPr/>
        </p:nvSpPr>
        <p:spPr>
          <a:xfrm>
            <a:off x="4340351" y="2331720"/>
            <a:ext cx="3480816" cy="731520"/>
          </a:xfrm>
          <a:prstGeom prst="rect">
            <a:avLst/>
          </a:prstGeom>
          <a:solidFill>
            <a:srgbClr val="E7F3F3"/>
          </a:solidFill>
          <a:ln>
            <a:noFill/>
          </a:ln>
        </p:spPr>
      </p:sp>
      <p:sp>
        <p:nvSpPr>
          <p:cNvPr id="11" name="Text 11"/>
          <p:cNvSpPr txBox="1"/>
          <p:nvPr/>
        </p:nvSpPr>
        <p:spPr>
          <a:xfrm>
            <a:off x="4450080" y="2496312"/>
            <a:ext cx="3261360" cy="548640"/>
          </a:xfrm>
          <a:prstGeom prst="rect">
            <a:avLst/>
          </a:prstGeom>
          <a:noFill/>
          <a:ln>
            <a:noFill/>
          </a:ln>
        </p:spPr>
        <p:txBody>
          <a:bodyPr wrap="square" lIns="0" rIns="0" tIns="0" bIns="0"/>
          <a:lstStyle/>
          <a:p>
            <a:pPr marL="0" marR="0">
              <a:lnSpc>
                <a:spcPct val="110000"/>
              </a:lnSpc>
              <a:spcAft>
                <a:spcPts val="350"/>
              </a:spcAft>
            </a:pPr>
            <a:r>
              <a:rPr lang="fr-FR" sz="1900" b="1">
                <a:solidFill>
                  <a:srgbClr val="087F8C"/>
                </a:solidFill>
                <a:latin typeface="Liberation Sans"/>
                <a:ea typeface="Noto Sans CJK SC"/>
              </a:rPr>
              <a:t>Modèle déjà entraîné</a:t>
            </a:r>
            <a:endParaRPr lang="fr-FR" sz="1900"/>
          </a:p>
        </p:txBody>
      </p:sp>
      <p:sp>
        <p:nvSpPr>
          <p:cNvPr id="12" name="Text 12"/>
          <p:cNvSpPr txBox="1"/>
          <p:nvPr/>
        </p:nvSpPr>
        <p:spPr>
          <a:xfrm>
            <a:off x="7876032" y="254203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3" name="Panel 13"/>
          <p:cNvSpPr/>
          <p:nvPr/>
        </p:nvSpPr>
        <p:spPr>
          <a:xfrm>
            <a:off x="8132063" y="2331720"/>
            <a:ext cx="3480816" cy="731520"/>
          </a:xfrm>
          <a:prstGeom prst="rect">
            <a:avLst/>
          </a:prstGeom>
          <a:solidFill>
            <a:srgbClr val="E7F3F3"/>
          </a:solidFill>
          <a:ln>
            <a:noFill/>
          </a:ln>
        </p:spPr>
      </p:sp>
      <p:sp>
        <p:nvSpPr>
          <p:cNvPr id="14" name="Text 14"/>
          <p:cNvSpPr txBox="1"/>
          <p:nvPr/>
        </p:nvSpPr>
        <p:spPr>
          <a:xfrm>
            <a:off x="8241791" y="2496312"/>
            <a:ext cx="3261360" cy="548640"/>
          </a:xfrm>
          <a:prstGeom prst="rect">
            <a:avLst/>
          </a:prstGeom>
          <a:noFill/>
          <a:ln>
            <a:noFill/>
          </a:ln>
        </p:spPr>
        <p:txBody>
          <a:bodyPr wrap="square" lIns="0" rIns="0" tIns="0" bIns="0"/>
          <a:lstStyle/>
          <a:p>
            <a:pPr marL="0" marR="0">
              <a:lnSpc>
                <a:spcPct val="110000"/>
              </a:lnSpc>
              <a:spcAft>
                <a:spcPts val="350"/>
              </a:spcAft>
            </a:pPr>
            <a:r>
              <a:rPr lang="fr-FR" sz="1900" b="1">
                <a:solidFill>
                  <a:srgbClr val="087F8C"/>
                </a:solidFill>
                <a:latin typeface="Liberation Sans"/>
                <a:ea typeface="Noto Sans CJK SC"/>
              </a:rPr>
              <a:t>Texte</a:t>
            </a:r>
            <a:endParaRPr lang="fr-FR" sz="1900"/>
          </a:p>
        </p:txBody>
      </p:sp>
      <p:sp>
        <p:nvSpPr>
          <p:cNvPr id="15" name="Text 15"/>
          <p:cNvSpPr txBox="1"/>
          <p:nvPr/>
        </p:nvSpPr>
        <p:spPr>
          <a:xfrm>
            <a:off x="594360" y="3383280"/>
            <a:ext cx="10972800" cy="41148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Le compilateur prépare les calculs pour le matériel choisi.</a:t>
            </a:r>
            <a:endParaRPr lang="fr-FR" sz="2100"/>
          </a:p>
        </p:txBody>
      </p:sp>
      <p:sp>
        <p:nvSpPr>
          <p:cNvPr id="16" name="Panel 16"/>
          <p:cNvSpPr/>
          <p:nvPr/>
        </p:nvSpPr>
        <p:spPr>
          <a:xfrm>
            <a:off x="548640" y="3977639"/>
            <a:ext cx="2532888" cy="777240"/>
          </a:xfrm>
          <a:prstGeom prst="rect">
            <a:avLst/>
          </a:prstGeom>
          <a:solidFill>
            <a:srgbClr val="E7F3F3"/>
          </a:solidFill>
          <a:ln>
            <a:noFill/>
          </a:ln>
        </p:spPr>
      </p:sp>
      <p:sp>
        <p:nvSpPr>
          <p:cNvPr id="17" name="Text 17"/>
          <p:cNvSpPr txBox="1"/>
          <p:nvPr/>
        </p:nvSpPr>
        <p:spPr>
          <a:xfrm>
            <a:off x="658368" y="4142231"/>
            <a:ext cx="2313432"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Modèle</a:t>
            </a:r>
            <a:endParaRPr lang="fr-FR" sz="1800"/>
          </a:p>
        </p:txBody>
      </p:sp>
      <p:sp>
        <p:nvSpPr>
          <p:cNvPr id="18" name="Text 18"/>
          <p:cNvSpPr txBox="1"/>
          <p:nvPr/>
        </p:nvSpPr>
        <p:spPr>
          <a:xfrm>
            <a:off x="3136392" y="418795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9" name="Panel 19"/>
          <p:cNvSpPr/>
          <p:nvPr/>
        </p:nvSpPr>
        <p:spPr>
          <a:xfrm>
            <a:off x="3392424" y="3977639"/>
            <a:ext cx="2532888" cy="777240"/>
          </a:xfrm>
          <a:prstGeom prst="rect">
            <a:avLst/>
          </a:prstGeom>
          <a:solidFill>
            <a:srgbClr val="E7F3F3"/>
          </a:solidFill>
          <a:ln>
            <a:noFill/>
          </a:ln>
        </p:spPr>
      </p:sp>
      <p:sp>
        <p:nvSpPr>
          <p:cNvPr id="20" name="Text 20"/>
          <p:cNvSpPr txBox="1"/>
          <p:nvPr/>
        </p:nvSpPr>
        <p:spPr>
          <a:xfrm>
            <a:off x="3502152" y="4142231"/>
            <a:ext cx="2313432"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Compilateur IA</a:t>
            </a:r>
            <a:endParaRPr lang="fr-FR" sz="1800"/>
          </a:p>
        </p:txBody>
      </p:sp>
      <p:sp>
        <p:nvSpPr>
          <p:cNvPr id="21" name="Text 21"/>
          <p:cNvSpPr txBox="1"/>
          <p:nvPr/>
        </p:nvSpPr>
        <p:spPr>
          <a:xfrm>
            <a:off x="5980176" y="418795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2" name="Panel 22"/>
          <p:cNvSpPr/>
          <p:nvPr/>
        </p:nvSpPr>
        <p:spPr>
          <a:xfrm>
            <a:off x="6236207" y="3977639"/>
            <a:ext cx="2532888" cy="777240"/>
          </a:xfrm>
          <a:prstGeom prst="rect">
            <a:avLst/>
          </a:prstGeom>
          <a:solidFill>
            <a:srgbClr val="E7F3F3"/>
          </a:solidFill>
          <a:ln>
            <a:noFill/>
          </a:ln>
        </p:spPr>
      </p:sp>
      <p:sp>
        <p:nvSpPr>
          <p:cNvPr id="23" name="Text 23"/>
          <p:cNvSpPr txBox="1"/>
          <p:nvPr/>
        </p:nvSpPr>
        <p:spPr>
          <a:xfrm>
            <a:off x="6345936" y="4142231"/>
            <a:ext cx="2313432"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Programme adapté</a:t>
            </a:r>
            <a:endParaRPr lang="fr-FR" sz="1800"/>
          </a:p>
        </p:txBody>
      </p:sp>
      <p:sp>
        <p:nvSpPr>
          <p:cNvPr id="24" name="Text 24"/>
          <p:cNvSpPr txBox="1"/>
          <p:nvPr/>
        </p:nvSpPr>
        <p:spPr>
          <a:xfrm>
            <a:off x="8823960" y="418795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5" name="Panel 25"/>
          <p:cNvSpPr/>
          <p:nvPr/>
        </p:nvSpPr>
        <p:spPr>
          <a:xfrm>
            <a:off x="9079992" y="3977639"/>
            <a:ext cx="2532888" cy="777240"/>
          </a:xfrm>
          <a:prstGeom prst="rect">
            <a:avLst/>
          </a:prstGeom>
          <a:solidFill>
            <a:srgbClr val="E7F3F3"/>
          </a:solidFill>
          <a:ln>
            <a:noFill/>
          </a:ln>
        </p:spPr>
      </p:sp>
      <p:sp>
        <p:nvSpPr>
          <p:cNvPr id="26" name="Text 26"/>
          <p:cNvSpPr txBox="1"/>
          <p:nvPr/>
        </p:nvSpPr>
        <p:spPr>
          <a:xfrm>
            <a:off x="9189719" y="4142231"/>
            <a:ext cx="2313432"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Matériel</a:t>
            </a:r>
            <a:endParaRPr lang="fr-FR" sz="1800"/>
          </a:p>
        </p:txBody>
      </p:sp>
      <p:sp>
        <p:nvSpPr>
          <p:cNvPr id="27" name="Panel 27"/>
          <p:cNvSpPr/>
          <p:nvPr/>
        </p:nvSpPr>
        <p:spPr>
          <a:xfrm>
            <a:off x="594360" y="5166360"/>
            <a:ext cx="10972800" cy="731520"/>
          </a:xfrm>
          <a:prstGeom prst="rect">
            <a:avLst/>
          </a:prstGeom>
          <a:solidFill>
            <a:srgbClr val="193B50"/>
          </a:solidFill>
          <a:ln>
            <a:noFill/>
          </a:ln>
        </p:spPr>
      </p:sp>
      <p:sp>
        <p:nvSpPr>
          <p:cNvPr id="28" name="Text 28"/>
          <p:cNvSpPr txBox="1"/>
          <p:nvPr/>
        </p:nvSpPr>
        <p:spPr>
          <a:xfrm>
            <a:off x="822960" y="5376672"/>
            <a:ext cx="10515600" cy="411480"/>
          </a:xfrm>
          <a:prstGeom prst="rect">
            <a:avLst/>
          </a:prstGeom>
          <a:noFill/>
          <a:ln>
            <a:noFill/>
          </a:ln>
        </p:spPr>
        <p:txBody>
          <a:bodyPr wrap="square" lIns="0" rIns="0" tIns="0" bIns="0"/>
          <a:lstStyle/>
          <a:p>
            <a:pPr marL="0" marR="0">
              <a:lnSpc>
                <a:spcPct val="110000"/>
              </a:lnSpc>
              <a:spcAft>
                <a:spcPts val="350"/>
              </a:spcAft>
            </a:pPr>
            <a:r>
              <a:rPr lang="fr-FR" sz="2100" b="1">
                <a:solidFill>
                  <a:srgbClr val="FFFFFF"/>
                </a:solidFill>
                <a:latin typeface="Liberation Sans"/>
                <a:ea typeface="Noto Sans CJK SC"/>
              </a:rPr>
              <a:t>Mon rôle : organiser ces calculs, leur mémoire et leur validation.</a:t>
            </a:r>
            <a:endParaRPr lang="fr-FR" sz="2100"/>
          </a:p>
        </p:txBody>
      </p:sp>
      <p:sp>
        <p:nvSpPr>
          <p:cNvPr id="29" name="Text 29"/>
          <p:cNvSpPr txBox="1"/>
          <p:nvPr/>
        </p:nvSpPr>
        <p:spPr>
          <a:xfrm>
            <a:off x="640080" y="6080760"/>
            <a:ext cx="10972800" cy="228600"/>
          </a:xfrm>
          <a:prstGeom prst="rect">
            <a:avLst/>
          </a:prstGeom>
          <a:noFill/>
          <a:ln>
            <a:noFill/>
          </a:ln>
        </p:spPr>
        <p:txBody>
          <a:bodyPr wrap="square" lIns="0" rIns="0" tIns="0" bIns="0"/>
          <a:lstStyle/>
          <a:p>
            <a:pPr marL="0" marR="0">
              <a:lnSpc>
                <a:spcPct val="110000"/>
              </a:lnSpc>
              <a:spcAft>
                <a:spcPts val="350"/>
              </a:spcAft>
            </a:pPr>
            <a:r>
              <a:rPr lang="fr-FR" sz="1100" b="0">
                <a:solidFill>
                  <a:srgbClr val="627685"/>
                </a:solidFill>
                <a:latin typeface="Liberation Sans"/>
                <a:ea typeface="Noto Sans CJK SC"/>
              </a:rPr>
              <a:t>Exemple de transcription simplifié · Repères : documentation TVM et MLIR.</a:t>
            </a:r>
            <a:endParaRPr lang="fr-FR" sz="1100"/>
          </a:p>
        </p:txBody>
      </p:sp>
      <p:sp>
        <p:nvSpPr>
          <p:cNvPr id="30" name="Text 30"/>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31" name="Text 31"/>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03 / 20</a:t>
            </a:r>
            <a:endParaRPr lang="fr-FR" sz="1100"/>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01 · REPÈRES : GRAPHE DE CALCUL</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Lire un graphe : une couche de réseau de neurones</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Text 6"/>
          <p:cNvSpPr txBox="1"/>
          <p:nvPr/>
        </p:nvSpPr>
        <p:spPr>
          <a:xfrm>
            <a:off x="640080" y="1691640"/>
            <a:ext cx="10789920" cy="411480"/>
          </a:xfrm>
          <a:prstGeom prst="rect">
            <a:avLst/>
          </a:prstGeom>
          <a:noFill/>
          <a:ln>
            <a:noFill/>
          </a:ln>
        </p:spPr>
        <p:txBody>
          <a:bodyPr wrap="square" lIns="0" rIns="0" tIns="0" bIns="0"/>
          <a:lstStyle/>
          <a:p>
            <a:pPr marL="0" marR="0">
              <a:lnSpc>
                <a:spcPct val="110000"/>
              </a:lnSpc>
              <a:spcAft>
                <a:spcPts val="350"/>
              </a:spcAft>
            </a:pPr>
            <a:r>
              <a:rPr lang="fr-FR" sz="2200" b="1">
                <a:solidFill>
                  <a:srgbClr val="087F8C"/>
                </a:solidFill>
                <a:latin typeface="Liberation Sans"/>
                <a:ea typeface="Noto Sans CJK SC"/>
              </a:rPr>
              <a:t>Exemple courant : Y = ReLU(XW + b)</a:t>
            </a:r>
            <a:endParaRPr lang="fr-FR" sz="2200"/>
          </a:p>
        </p:txBody>
      </p:sp>
      <p:sp>
        <p:nvSpPr>
          <p:cNvPr id="7" name="Panel 7"/>
          <p:cNvSpPr/>
          <p:nvPr/>
        </p:nvSpPr>
        <p:spPr>
          <a:xfrm>
            <a:off x="594360" y="2331720"/>
            <a:ext cx="3520440" cy="1645920"/>
          </a:xfrm>
          <a:prstGeom prst="rect">
            <a:avLst/>
          </a:prstGeom>
          <a:solidFill>
            <a:srgbClr val="FFFFFF"/>
          </a:solidFill>
          <a:ln w="9525">
            <a:solidFill>
              <a:srgbClr val="D9E3E9"/>
            </a:solidFill>
          </a:ln>
        </p:spPr>
      </p:sp>
      <p:sp>
        <p:nvSpPr>
          <p:cNvPr id="8" name="Panel 8"/>
          <p:cNvSpPr/>
          <p:nvPr/>
        </p:nvSpPr>
        <p:spPr>
          <a:xfrm>
            <a:off x="594360" y="2331720"/>
            <a:ext cx="50292" cy="1645920"/>
          </a:xfrm>
          <a:prstGeom prst="rect">
            <a:avLst/>
          </a:prstGeom>
          <a:solidFill>
            <a:srgbClr val="087F8C"/>
          </a:solidFill>
          <a:ln>
            <a:noFill/>
          </a:ln>
        </p:spPr>
      </p:sp>
      <p:sp>
        <p:nvSpPr>
          <p:cNvPr id="9" name="Text 9"/>
          <p:cNvSpPr txBox="1"/>
          <p:nvPr/>
        </p:nvSpPr>
        <p:spPr>
          <a:xfrm>
            <a:off x="777240" y="251460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1 · Matmul</a:t>
            </a:r>
            <a:endParaRPr lang="fr-FR" sz="2100"/>
          </a:p>
        </p:txBody>
      </p:sp>
      <p:sp>
        <p:nvSpPr>
          <p:cNvPr id="10" name="Text 10"/>
          <p:cNvSpPr txBox="1"/>
          <p:nvPr/>
        </p:nvSpPr>
        <p:spPr>
          <a:xfrm>
            <a:off x="777240" y="3200400"/>
            <a:ext cx="3154680" cy="685800"/>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Combiner les données</a:t>
            </a:r>
            <a:endParaRPr lang="fr-FR" sz="1800"/>
          </a:p>
          <a:p>
            <a:pPr marL="0" marR="0">
              <a:lnSpc>
                <a:spcPct val="110000"/>
              </a:lnSpc>
              <a:spcAft>
                <a:spcPts val="350"/>
              </a:spcAft>
            </a:pPr>
            <a:r>
              <a:rPr lang="fr-FR" sz="1800" b="0">
                <a:solidFill>
                  <a:srgbClr val="243B4A"/>
                </a:solidFill>
                <a:latin typeface="Liberation Sans"/>
                <a:ea typeface="Noto Sans CJK SC"/>
              </a:rPr>
              <a:t>avec les poids appris.</a:t>
            </a:r>
            <a:endParaRPr lang="fr-FR" sz="1800"/>
          </a:p>
        </p:txBody>
      </p:sp>
      <p:sp>
        <p:nvSpPr>
          <p:cNvPr id="11" name="Panel 11"/>
          <p:cNvSpPr/>
          <p:nvPr/>
        </p:nvSpPr>
        <p:spPr>
          <a:xfrm>
            <a:off x="4343400" y="2331720"/>
            <a:ext cx="3520440" cy="1645920"/>
          </a:xfrm>
          <a:prstGeom prst="rect">
            <a:avLst/>
          </a:prstGeom>
          <a:solidFill>
            <a:srgbClr val="FFFFFF"/>
          </a:solidFill>
          <a:ln w="9525">
            <a:solidFill>
              <a:srgbClr val="D9E3E9"/>
            </a:solidFill>
          </a:ln>
        </p:spPr>
      </p:sp>
      <p:sp>
        <p:nvSpPr>
          <p:cNvPr id="12" name="Panel 12"/>
          <p:cNvSpPr/>
          <p:nvPr/>
        </p:nvSpPr>
        <p:spPr>
          <a:xfrm>
            <a:off x="4343400" y="2331720"/>
            <a:ext cx="50292" cy="1645920"/>
          </a:xfrm>
          <a:prstGeom prst="rect">
            <a:avLst/>
          </a:prstGeom>
          <a:solidFill>
            <a:srgbClr val="087F8C"/>
          </a:solidFill>
          <a:ln>
            <a:noFill/>
          </a:ln>
        </p:spPr>
      </p:sp>
      <p:sp>
        <p:nvSpPr>
          <p:cNvPr id="13" name="Text 13"/>
          <p:cNvSpPr txBox="1"/>
          <p:nvPr/>
        </p:nvSpPr>
        <p:spPr>
          <a:xfrm>
            <a:off x="4526280" y="251460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2 · Ajouter un biais</a:t>
            </a:r>
            <a:endParaRPr lang="fr-FR" sz="2100"/>
          </a:p>
        </p:txBody>
      </p:sp>
      <p:sp>
        <p:nvSpPr>
          <p:cNvPr id="14" name="Text 14"/>
          <p:cNvSpPr txBox="1"/>
          <p:nvPr/>
        </p:nvSpPr>
        <p:spPr>
          <a:xfrm>
            <a:off x="4526280" y="3200400"/>
            <a:ext cx="3154680" cy="685800"/>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Ajouter un décalage</a:t>
            </a:r>
            <a:endParaRPr lang="fr-FR" sz="1800"/>
          </a:p>
          <a:p>
            <a:pPr marL="0" marR="0">
              <a:lnSpc>
                <a:spcPct val="110000"/>
              </a:lnSpc>
              <a:spcAft>
                <a:spcPts val="350"/>
              </a:spcAft>
            </a:pPr>
            <a:r>
              <a:rPr lang="fr-FR" sz="1800" b="0">
                <a:solidFill>
                  <a:srgbClr val="243B4A"/>
                </a:solidFill>
                <a:latin typeface="Liberation Sans"/>
                <a:ea typeface="Noto Sans CJK SC"/>
              </a:rPr>
              <a:t>appris par le modèle.</a:t>
            </a:r>
            <a:endParaRPr lang="fr-FR" sz="1800"/>
          </a:p>
        </p:txBody>
      </p:sp>
      <p:sp>
        <p:nvSpPr>
          <p:cNvPr id="15" name="Panel 15"/>
          <p:cNvSpPr/>
          <p:nvPr/>
        </p:nvSpPr>
        <p:spPr>
          <a:xfrm>
            <a:off x="8092440" y="2331720"/>
            <a:ext cx="3520440" cy="1645920"/>
          </a:xfrm>
          <a:prstGeom prst="rect">
            <a:avLst/>
          </a:prstGeom>
          <a:solidFill>
            <a:srgbClr val="FFFFFF"/>
          </a:solidFill>
          <a:ln w="9525">
            <a:solidFill>
              <a:srgbClr val="D9E3E9"/>
            </a:solidFill>
          </a:ln>
        </p:spPr>
      </p:sp>
      <p:sp>
        <p:nvSpPr>
          <p:cNvPr id="16" name="Panel 16"/>
          <p:cNvSpPr/>
          <p:nvPr/>
        </p:nvSpPr>
        <p:spPr>
          <a:xfrm>
            <a:off x="8092440" y="2331720"/>
            <a:ext cx="50292" cy="1645920"/>
          </a:xfrm>
          <a:prstGeom prst="rect">
            <a:avLst/>
          </a:prstGeom>
          <a:solidFill>
            <a:srgbClr val="087F8C"/>
          </a:solidFill>
          <a:ln>
            <a:noFill/>
          </a:ln>
        </p:spPr>
      </p:sp>
      <p:sp>
        <p:nvSpPr>
          <p:cNvPr id="17" name="Text 17"/>
          <p:cNvSpPr txBox="1"/>
          <p:nvPr/>
        </p:nvSpPr>
        <p:spPr>
          <a:xfrm>
            <a:off x="8275319" y="251460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3 · ReLU</a:t>
            </a:r>
            <a:endParaRPr lang="fr-FR" sz="2100"/>
          </a:p>
        </p:txBody>
      </p:sp>
      <p:sp>
        <p:nvSpPr>
          <p:cNvPr id="18" name="Text 18"/>
          <p:cNvSpPr txBox="1"/>
          <p:nvPr/>
        </p:nvSpPr>
        <p:spPr>
          <a:xfrm>
            <a:off x="8275319" y="3200400"/>
            <a:ext cx="3154680" cy="685800"/>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Remplacer les valeurs</a:t>
            </a:r>
            <a:endParaRPr lang="fr-FR" sz="1800"/>
          </a:p>
          <a:p>
            <a:pPr marL="0" marR="0">
              <a:lnSpc>
                <a:spcPct val="110000"/>
              </a:lnSpc>
              <a:spcAft>
                <a:spcPts val="350"/>
              </a:spcAft>
            </a:pPr>
            <a:r>
              <a:rPr lang="fr-FR" sz="1800" b="0">
                <a:solidFill>
                  <a:srgbClr val="243B4A"/>
                </a:solidFill>
                <a:latin typeface="Liberation Sans"/>
                <a:ea typeface="Noto Sans CJK SC"/>
              </a:rPr>
              <a:t>négatives par zéro.</a:t>
            </a:r>
            <a:endParaRPr lang="fr-FR" sz="1800"/>
          </a:p>
        </p:txBody>
      </p:sp>
      <p:sp>
        <p:nvSpPr>
          <p:cNvPr id="19" name="Text 19"/>
          <p:cNvSpPr txBox="1"/>
          <p:nvPr/>
        </p:nvSpPr>
        <p:spPr>
          <a:xfrm>
            <a:off x="4133087" y="2999232"/>
            <a:ext cx="219456"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0" name="Text 20"/>
          <p:cNvSpPr txBox="1"/>
          <p:nvPr/>
        </p:nvSpPr>
        <p:spPr>
          <a:xfrm>
            <a:off x="7882127" y="2999232"/>
            <a:ext cx="219456"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1" name="Text 21"/>
          <p:cNvSpPr txBox="1"/>
          <p:nvPr/>
        </p:nvSpPr>
        <p:spPr>
          <a:xfrm>
            <a:off x="640080" y="4178808"/>
            <a:ext cx="10972800" cy="411480"/>
          </a:xfrm>
          <a:prstGeom prst="rect">
            <a:avLst/>
          </a:prstGeom>
          <a:noFill/>
          <a:ln>
            <a:noFill/>
          </a:ln>
        </p:spPr>
        <p:txBody>
          <a:bodyPr wrap="square" lIns="0" rIns="0" tIns="0" bIns="0"/>
          <a:lstStyle/>
          <a:p>
            <a:pPr marL="0" marR="0">
              <a:lnSpc>
                <a:spcPct val="110000"/>
              </a:lnSpc>
              <a:spcAft>
                <a:spcPts val="350"/>
              </a:spcAft>
            </a:pPr>
            <a:r>
              <a:rPr lang="fr-FR" sz="1900" b="1">
                <a:solidFill>
                  <a:srgbClr val="D97842"/>
                </a:solidFill>
                <a:latin typeface="Liberation Sans"/>
                <a:ea typeface="Noto Sans CJK SC"/>
              </a:rPr>
              <a:t>Exécution séparée : des tableaux intermédiaires sont écrits puis relus.</a:t>
            </a:r>
            <a:endParaRPr lang="fr-FR" sz="1900"/>
          </a:p>
        </p:txBody>
      </p:sp>
      <p:sp>
        <p:nvSpPr>
          <p:cNvPr id="22" name="Panel 22"/>
          <p:cNvSpPr/>
          <p:nvPr/>
        </p:nvSpPr>
        <p:spPr>
          <a:xfrm>
            <a:off x="594360" y="4782312"/>
            <a:ext cx="10972800" cy="713232"/>
          </a:xfrm>
          <a:prstGeom prst="rect">
            <a:avLst/>
          </a:prstGeom>
          <a:solidFill>
            <a:srgbClr val="E7F3F3"/>
          </a:solidFill>
          <a:ln>
            <a:noFill/>
          </a:ln>
        </p:spPr>
      </p:sp>
      <p:sp>
        <p:nvSpPr>
          <p:cNvPr id="23" name="Text 23"/>
          <p:cNvSpPr txBox="1"/>
          <p:nvPr/>
        </p:nvSpPr>
        <p:spPr>
          <a:xfrm>
            <a:off x="804672" y="4992624"/>
            <a:ext cx="10515600" cy="36576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Fusion possible : Matmul + biais + ReLU dans un même calcul</a:t>
            </a:r>
            <a:endParaRPr lang="fr-FR" sz="2100"/>
          </a:p>
        </p:txBody>
      </p:sp>
      <p:sp>
        <p:nvSpPr>
          <p:cNvPr id="24" name="Text 24"/>
          <p:cNvSpPr txBox="1"/>
          <p:nvPr/>
        </p:nvSpPr>
        <p:spPr>
          <a:xfrm>
            <a:off x="640080" y="5696712"/>
            <a:ext cx="10972800" cy="41148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Objectif : moins de transferts mémoire, avec un résultat numérique vérifié.</a:t>
            </a:r>
            <a:endParaRPr lang="fr-FR" sz="1900"/>
          </a:p>
        </p:txBody>
      </p:sp>
      <p:sp>
        <p:nvSpPr>
          <p:cNvPr id="25" name="Text 25"/>
          <p:cNvSpPr txBox="1"/>
          <p:nvPr/>
        </p:nvSpPr>
        <p:spPr>
          <a:xfrm>
            <a:off x="640080" y="6126480"/>
            <a:ext cx="10972800" cy="201168"/>
          </a:xfrm>
          <a:prstGeom prst="rect">
            <a:avLst/>
          </a:prstGeom>
          <a:noFill/>
          <a:ln>
            <a:noFill/>
          </a:ln>
        </p:spPr>
        <p:txBody>
          <a:bodyPr wrap="square" lIns="0" rIns="0" tIns="0" bIns="0"/>
          <a:lstStyle/>
          <a:p>
            <a:pPr marL="0" marR="0">
              <a:lnSpc>
                <a:spcPct val="110000"/>
              </a:lnSpc>
              <a:spcAft>
                <a:spcPts val="350"/>
              </a:spcAft>
            </a:pPr>
            <a:r>
              <a:rPr lang="fr-FR" sz="1100" b="0">
                <a:solidFill>
                  <a:srgbClr val="627685"/>
                </a:solidFill>
                <a:latin typeface="Liberation Sans"/>
                <a:ea typeface="Noto Sans CJK SC"/>
              </a:rPr>
              <a:t>Exemple pédagogique, selon les capacités du matériel · Source : Apache TVM, Operator Fusion.</a:t>
            </a:r>
            <a:endParaRPr lang="fr-FR" sz="1100"/>
          </a:p>
        </p:txBody>
      </p:sp>
      <p:sp>
        <p:nvSpPr>
          <p:cNvPr id="26" name="Text 26"/>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7" name="Text 27"/>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04 / 20</a:t>
            </a:r>
            <a:endParaRPr lang="fr-FR" sz="1100"/>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01 · ENJEUX ET OBJECTIFS</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Pourquoi faire évoluer la chaîne ?</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48640" y="1874519"/>
            <a:ext cx="3520440" cy="3154680"/>
          </a:xfrm>
          <a:prstGeom prst="rect">
            <a:avLst/>
          </a:prstGeom>
          <a:solidFill>
            <a:srgbClr val="FFFFFF"/>
          </a:solidFill>
          <a:ln w="9525">
            <a:solidFill>
              <a:srgbClr val="D9E3E9"/>
            </a:solidFill>
          </a:ln>
        </p:spPr>
      </p:sp>
      <p:sp>
        <p:nvSpPr>
          <p:cNvPr id="7" name="Panel 7"/>
          <p:cNvSpPr/>
          <p:nvPr/>
        </p:nvSpPr>
        <p:spPr>
          <a:xfrm>
            <a:off x="548640" y="1874519"/>
            <a:ext cx="50292" cy="3154680"/>
          </a:xfrm>
          <a:prstGeom prst="rect">
            <a:avLst/>
          </a:prstGeom>
          <a:solidFill>
            <a:srgbClr val="087F8C"/>
          </a:solidFill>
          <a:ln>
            <a:noFill/>
          </a:ln>
        </p:spPr>
      </p:sp>
      <p:sp>
        <p:nvSpPr>
          <p:cNvPr id="8" name="Text 8"/>
          <p:cNvSpPr txBox="1"/>
          <p:nvPr/>
        </p:nvSpPr>
        <p:spPr>
          <a:xfrm>
            <a:off x="731520" y="205740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Mémoire élevée</a:t>
            </a:r>
            <a:endParaRPr lang="fr-FR" sz="2100"/>
          </a:p>
        </p:txBody>
      </p:sp>
      <p:sp>
        <p:nvSpPr>
          <p:cNvPr id="9" name="Text 9"/>
          <p:cNvSpPr txBox="1"/>
          <p:nvPr/>
        </p:nvSpPr>
        <p:spPr>
          <a:xfrm>
            <a:off x="731520" y="2743200"/>
            <a:ext cx="3154680" cy="219456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Les essais de plusieurs</a:t>
            </a:r>
            <a:endParaRPr lang="fr-FR" sz="1900"/>
          </a:p>
          <a:p>
            <a:pPr marL="0" marR="0">
              <a:lnSpc>
                <a:spcPct val="110000"/>
              </a:lnSpc>
              <a:spcAft>
                <a:spcPts val="350"/>
              </a:spcAft>
            </a:pPr>
            <a:r>
              <a:rPr lang="fr-FR" sz="1900" b="0">
                <a:solidFill>
                  <a:srgbClr val="243B4A"/>
                </a:solidFill>
                <a:latin typeface="Liberation Sans"/>
                <a:ea typeface="Noto Sans CJK SC"/>
              </a:rPr>
              <a:t>modèles ou versions</a:t>
            </a:r>
            <a:endParaRPr lang="fr-FR" sz="1900"/>
          </a:p>
          <a:p>
            <a:pPr marL="0" marR="0">
              <a:lnSpc>
                <a:spcPct val="110000"/>
              </a:lnSpc>
              <a:spcAft>
                <a:spcPts val="350"/>
              </a:spcAft>
            </a:pPr>
            <a:r>
              <a:rPr lang="fr-FR" sz="1900" b="0">
                <a:solidFill>
                  <a:srgbClr val="243B4A"/>
                </a:solidFill>
                <a:latin typeface="Liberation Sans"/>
                <a:ea typeface="Noto Sans CJK SC"/>
              </a:rPr>
              <a:t>sont limités.</a:t>
            </a:r>
            <a:endParaRPr lang="fr-FR" sz="1900"/>
          </a:p>
          <a:p>
            <a:pPr marL="0" marR="0">
              <a:lnSpc>
                <a:spcPct val="110000"/>
              </a:lnSpc>
              <a:spcAft>
                <a:spcPts val="350"/>
              </a:spcAft>
            </a:pPr>
            <a:r>
              <a:rPr lang="fr-FR" sz="1900" b="0">
                <a:solidFill>
                  <a:srgbClr val="243B4A"/>
                </a:solidFill>
                <a:latin typeface="Liberation Sans"/>
                <a:ea typeface="Noto Sans CJK SC"/>
              </a:rPr>
              <a:t/>
            </a:r>
            <a:endParaRPr lang="fr-FR" sz="1900"/>
          </a:p>
          <a:p>
            <a:pPr marL="0" marR="0">
              <a:lnSpc>
                <a:spcPct val="110000"/>
              </a:lnSpc>
              <a:spcAft>
                <a:spcPts val="350"/>
              </a:spcAft>
            </a:pPr>
            <a:r>
              <a:rPr lang="fr-FR" sz="1900" b="0">
                <a:solidFill>
                  <a:srgbClr val="243B4A"/>
                </a:solidFill>
                <a:latin typeface="Liberation Sans"/>
                <a:ea typeface="Noto Sans CJK SC"/>
              </a:rPr>
              <a:t>Objectif : réduire les</a:t>
            </a:r>
            <a:endParaRPr lang="fr-FR" sz="1900"/>
          </a:p>
          <a:p>
            <a:pPr marL="0" marR="0">
              <a:lnSpc>
                <a:spcPct val="110000"/>
              </a:lnSpc>
              <a:spcAft>
                <a:spcPts val="350"/>
              </a:spcAft>
            </a:pPr>
            <a:r>
              <a:rPr lang="fr-FR" sz="1900" b="0">
                <a:solidFill>
                  <a:srgbClr val="243B4A"/>
                </a:solidFill>
                <a:latin typeface="Liberation Sans"/>
                <a:ea typeface="Noto Sans CJK SC"/>
              </a:rPr>
              <a:t>allocations inutiles.</a:t>
            </a:r>
            <a:endParaRPr lang="fr-FR" sz="1900"/>
          </a:p>
        </p:txBody>
      </p:sp>
      <p:sp>
        <p:nvSpPr>
          <p:cNvPr id="10" name="Panel 10"/>
          <p:cNvSpPr/>
          <p:nvPr/>
        </p:nvSpPr>
        <p:spPr>
          <a:xfrm>
            <a:off x="4343400" y="1874519"/>
            <a:ext cx="3520440" cy="3154680"/>
          </a:xfrm>
          <a:prstGeom prst="rect">
            <a:avLst/>
          </a:prstGeom>
          <a:solidFill>
            <a:srgbClr val="FFFFFF"/>
          </a:solidFill>
          <a:ln w="9525">
            <a:solidFill>
              <a:srgbClr val="D9E3E9"/>
            </a:solidFill>
          </a:ln>
        </p:spPr>
      </p:sp>
      <p:sp>
        <p:nvSpPr>
          <p:cNvPr id="11" name="Panel 11"/>
          <p:cNvSpPr/>
          <p:nvPr/>
        </p:nvSpPr>
        <p:spPr>
          <a:xfrm>
            <a:off x="4343400" y="1874519"/>
            <a:ext cx="50292" cy="3154680"/>
          </a:xfrm>
          <a:prstGeom prst="rect">
            <a:avLst/>
          </a:prstGeom>
          <a:solidFill>
            <a:srgbClr val="087F8C"/>
          </a:solidFill>
          <a:ln>
            <a:noFill/>
          </a:ln>
        </p:spPr>
      </p:sp>
      <p:sp>
        <p:nvSpPr>
          <p:cNvPr id="12" name="Text 12"/>
          <p:cNvSpPr txBox="1"/>
          <p:nvPr/>
        </p:nvSpPr>
        <p:spPr>
          <a:xfrm>
            <a:off x="4526280" y="205740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Cycles de test longs</a:t>
            </a:r>
            <a:endParaRPr lang="fr-FR" sz="2100"/>
          </a:p>
        </p:txBody>
      </p:sp>
      <p:sp>
        <p:nvSpPr>
          <p:cNvPr id="13" name="Text 13"/>
          <p:cNvSpPr txBox="1"/>
          <p:nvPr/>
        </p:nvSpPr>
        <p:spPr>
          <a:xfrm>
            <a:off x="4526280" y="2743200"/>
            <a:ext cx="3154680" cy="219456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Débogage et tests</a:t>
            </a:r>
            <a:endParaRPr lang="fr-FR" sz="1900"/>
          </a:p>
          <a:p>
            <a:pPr marL="0" marR="0">
              <a:lnSpc>
                <a:spcPct val="110000"/>
              </a:lnSpc>
              <a:spcAft>
                <a:spcPts val="350"/>
              </a:spcAft>
            </a:pPr>
            <a:r>
              <a:rPr lang="fr-FR" sz="1900" b="0">
                <a:solidFill>
                  <a:srgbClr val="243B4A"/>
                </a:solidFill>
                <a:latin typeface="Liberation Sans"/>
                <a:ea typeface="Noto Sans CJK SC"/>
              </a:rPr>
              <a:t>prennent du temps.</a:t>
            </a:r>
            <a:endParaRPr lang="fr-FR" sz="1900"/>
          </a:p>
          <a:p>
            <a:pPr marL="0" marR="0">
              <a:lnSpc>
                <a:spcPct val="110000"/>
              </a:lnSpc>
              <a:spcAft>
                <a:spcPts val="350"/>
              </a:spcAft>
            </a:pPr>
            <a:r>
              <a:rPr lang="fr-FR" sz="1900" b="0">
                <a:solidFill>
                  <a:srgbClr val="243B4A"/>
                </a:solidFill>
                <a:latin typeface="Liberation Sans"/>
                <a:ea typeface="Noto Sans CJK SC"/>
              </a:rPr>
              <a:t/>
            </a:r>
            <a:endParaRPr lang="fr-FR" sz="1900"/>
          </a:p>
          <a:p>
            <a:pPr marL="0" marR="0">
              <a:lnSpc>
                <a:spcPct val="110000"/>
              </a:lnSpc>
              <a:spcAft>
                <a:spcPts val="350"/>
              </a:spcAft>
            </a:pPr>
            <a:r>
              <a:rPr lang="fr-FR" sz="1900" b="0">
                <a:solidFill>
                  <a:srgbClr val="243B4A"/>
                </a:solidFill>
                <a:latin typeface="Liberation Sans"/>
                <a:ea typeface="Noto Sans CJK SC"/>
              </a:rPr>
              <a:t>Objectif : faciliter</a:t>
            </a:r>
            <a:endParaRPr lang="fr-FR" sz="1900"/>
          </a:p>
          <a:p>
            <a:pPr marL="0" marR="0">
              <a:lnSpc>
                <a:spcPct val="110000"/>
              </a:lnSpc>
              <a:spcAft>
                <a:spcPts val="350"/>
              </a:spcAft>
            </a:pPr>
            <a:r>
              <a:rPr lang="fr-FR" sz="1900" b="0">
                <a:solidFill>
                  <a:srgbClr val="243B4A"/>
                </a:solidFill>
                <a:latin typeface="Liberation Sans"/>
                <a:ea typeface="Noto Sans CJK SC"/>
              </a:rPr>
              <a:t>les comparaisons</a:t>
            </a:r>
            <a:endParaRPr lang="fr-FR" sz="1900"/>
          </a:p>
          <a:p>
            <a:pPr marL="0" marR="0">
              <a:lnSpc>
                <a:spcPct val="110000"/>
              </a:lnSpc>
              <a:spcAft>
                <a:spcPts val="350"/>
              </a:spcAft>
            </a:pPr>
            <a:r>
              <a:rPr lang="fr-FR" sz="1900" b="0">
                <a:solidFill>
                  <a:srgbClr val="243B4A"/>
                </a:solidFill>
                <a:latin typeface="Liberation Sans"/>
                <a:ea typeface="Noto Sans CJK SC"/>
              </a:rPr>
              <a:t>et le diagnostic.</a:t>
            </a:r>
            <a:endParaRPr lang="fr-FR" sz="1900"/>
          </a:p>
        </p:txBody>
      </p:sp>
      <p:sp>
        <p:nvSpPr>
          <p:cNvPr id="14" name="Panel 14"/>
          <p:cNvSpPr/>
          <p:nvPr/>
        </p:nvSpPr>
        <p:spPr>
          <a:xfrm>
            <a:off x="8138160" y="1874519"/>
            <a:ext cx="3520440" cy="3154680"/>
          </a:xfrm>
          <a:prstGeom prst="rect">
            <a:avLst/>
          </a:prstGeom>
          <a:solidFill>
            <a:srgbClr val="FFFFFF"/>
          </a:solidFill>
          <a:ln w="9525">
            <a:solidFill>
              <a:srgbClr val="D9E3E9"/>
            </a:solidFill>
          </a:ln>
        </p:spPr>
      </p:sp>
      <p:sp>
        <p:nvSpPr>
          <p:cNvPr id="15" name="Panel 15"/>
          <p:cNvSpPr/>
          <p:nvPr/>
        </p:nvSpPr>
        <p:spPr>
          <a:xfrm>
            <a:off x="8138160" y="1874519"/>
            <a:ext cx="50292" cy="3154680"/>
          </a:xfrm>
          <a:prstGeom prst="rect">
            <a:avLst/>
          </a:prstGeom>
          <a:solidFill>
            <a:srgbClr val="087F8C"/>
          </a:solidFill>
          <a:ln>
            <a:noFill/>
          </a:ln>
        </p:spPr>
      </p:sp>
      <p:sp>
        <p:nvSpPr>
          <p:cNvPr id="16" name="Text 16"/>
          <p:cNvSpPr txBox="1"/>
          <p:nvPr/>
        </p:nvSpPr>
        <p:spPr>
          <a:xfrm>
            <a:off x="8321040" y="205740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Nouveaux matériels</a:t>
            </a:r>
            <a:endParaRPr lang="fr-FR" sz="2100"/>
          </a:p>
        </p:txBody>
      </p:sp>
      <p:sp>
        <p:nvSpPr>
          <p:cNvPr id="17" name="Text 17"/>
          <p:cNvSpPr txBox="1"/>
          <p:nvPr/>
        </p:nvSpPr>
        <p:spPr>
          <a:xfrm>
            <a:off x="8321040" y="2743200"/>
            <a:ext cx="3154680" cy="219456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La voie Relay demande</a:t>
            </a:r>
            <a:endParaRPr lang="fr-FR" sz="1900"/>
          </a:p>
          <a:p>
            <a:pPr marL="0" marR="0">
              <a:lnSpc>
                <a:spcPct val="110000"/>
              </a:lnSpc>
              <a:spcAft>
                <a:spcPts val="350"/>
              </a:spcAft>
            </a:pPr>
            <a:r>
              <a:rPr lang="fr-FR" sz="1900" b="0">
                <a:solidFill>
                  <a:srgbClr val="243B4A"/>
                </a:solidFill>
                <a:latin typeface="Liberation Sans"/>
                <a:ea typeface="Noto Sans CJK SC"/>
              </a:rPr>
              <a:t>des adaptations coûteuses.</a:t>
            </a:r>
            <a:endParaRPr lang="fr-FR" sz="1900"/>
          </a:p>
          <a:p>
            <a:pPr marL="0" marR="0">
              <a:lnSpc>
                <a:spcPct val="110000"/>
              </a:lnSpc>
              <a:spcAft>
                <a:spcPts val="350"/>
              </a:spcAft>
            </a:pPr>
            <a:r>
              <a:rPr lang="fr-FR" sz="1900" b="0">
                <a:solidFill>
                  <a:srgbClr val="243B4A"/>
                </a:solidFill>
                <a:latin typeface="Liberation Sans"/>
                <a:ea typeface="Noto Sans CJK SC"/>
              </a:rPr>
              <a:t/>
            </a:r>
            <a:endParaRPr lang="fr-FR" sz="1900"/>
          </a:p>
          <a:p>
            <a:pPr marL="0" marR="0">
              <a:lnSpc>
                <a:spcPct val="110000"/>
              </a:lnSpc>
              <a:spcAft>
                <a:spcPts val="350"/>
              </a:spcAft>
            </a:pPr>
            <a:r>
              <a:rPr lang="fr-FR" sz="1900" b="0">
                <a:solidFill>
                  <a:srgbClr val="243B4A"/>
                </a:solidFill>
                <a:latin typeface="Liberation Sans"/>
                <a:ea typeface="Noto Sans CJK SC"/>
              </a:rPr>
              <a:t>Objectif : organiser une</a:t>
            </a:r>
            <a:endParaRPr lang="fr-FR" sz="1900"/>
          </a:p>
          <a:p>
            <a:pPr marL="0" marR="0">
              <a:lnSpc>
                <a:spcPct val="110000"/>
              </a:lnSpc>
              <a:spcAft>
                <a:spcPts val="350"/>
              </a:spcAft>
            </a:pPr>
            <a:r>
              <a:rPr lang="fr-FR" sz="1900" b="0">
                <a:solidFill>
                  <a:srgbClr val="243B4A"/>
                </a:solidFill>
                <a:latin typeface="Liberation Sans"/>
                <a:ea typeface="Noto Sans CJK SC"/>
              </a:rPr>
              <a:t>base MLIR plus facile</a:t>
            </a:r>
            <a:endParaRPr lang="fr-FR" sz="1900"/>
          </a:p>
          <a:p>
            <a:pPr marL="0" marR="0">
              <a:lnSpc>
                <a:spcPct val="110000"/>
              </a:lnSpc>
              <a:spcAft>
                <a:spcPts val="350"/>
              </a:spcAft>
            </a:pPr>
            <a:r>
              <a:rPr lang="fr-FR" sz="1900" b="0">
                <a:solidFill>
                  <a:srgbClr val="243B4A"/>
                </a:solidFill>
                <a:latin typeface="Liberation Sans"/>
                <a:ea typeface="Noto Sans CJK SC"/>
              </a:rPr>
              <a:t>à faire évoluer.</a:t>
            </a:r>
            <a:endParaRPr lang="fr-FR" sz="1900"/>
          </a:p>
        </p:txBody>
      </p:sp>
      <p:sp>
        <p:nvSpPr>
          <p:cNvPr id="18" name="Text 18"/>
          <p:cNvSpPr txBox="1"/>
          <p:nvPr/>
        </p:nvSpPr>
        <p:spPr>
          <a:xfrm>
            <a:off x="594360" y="5532120"/>
            <a:ext cx="10972800" cy="45720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Choix fondés sur le profilage et l’étude des cadres et publications.</a:t>
            </a:r>
            <a:endParaRPr lang="fr-FR" sz="2100"/>
          </a:p>
        </p:txBody>
      </p:sp>
      <p:sp>
        <p:nvSpPr>
          <p:cNvPr id="19" name="Text 19"/>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0" name="Text 20"/>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05 / 20</a:t>
            </a:r>
            <a:endParaRPr lang="fr-FR" sz="1100"/>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01 · PÉRIMÈTRE</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Deux axes et une voie de validation</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Text 6"/>
          <p:cNvSpPr txBox="1"/>
          <p:nvPr/>
        </p:nvSpPr>
        <p:spPr>
          <a:xfrm>
            <a:off x="594360" y="1783080"/>
            <a:ext cx="10972800" cy="365760"/>
          </a:xfrm>
          <a:prstGeom prst="rect">
            <a:avLst/>
          </a:prstGeom>
          <a:noFill/>
          <a:ln>
            <a:noFill/>
          </a:ln>
        </p:spPr>
        <p:txBody>
          <a:bodyPr wrap="square" lIns="0" rIns="0" tIns="0" bIns="0"/>
          <a:lstStyle/>
          <a:p>
            <a:pPr marL="0" marR="0">
              <a:lnSpc>
                <a:spcPct val="110000"/>
              </a:lnSpc>
              <a:spcAft>
                <a:spcPts val="350"/>
              </a:spcAft>
            </a:pPr>
            <a:r>
              <a:rPr lang="fr-FR" sz="2200" b="1">
                <a:solidFill>
                  <a:srgbClr val="087F8C"/>
                </a:solidFill>
                <a:latin typeface="Liberation Sans"/>
                <a:ea typeface="Noto Sans CJK SC"/>
              </a:rPr>
              <a:t>Axe 1 · Architecture existante</a:t>
            </a:r>
            <a:endParaRPr lang="fr-FR" sz="2200"/>
          </a:p>
        </p:txBody>
      </p:sp>
      <p:sp>
        <p:nvSpPr>
          <p:cNvPr id="7" name="Panel 7"/>
          <p:cNvSpPr/>
          <p:nvPr/>
        </p:nvSpPr>
        <p:spPr>
          <a:xfrm>
            <a:off x="548640" y="2331720"/>
            <a:ext cx="2532888" cy="731520"/>
          </a:xfrm>
          <a:prstGeom prst="rect">
            <a:avLst/>
          </a:prstGeom>
          <a:solidFill>
            <a:srgbClr val="E7F3F3"/>
          </a:solidFill>
          <a:ln>
            <a:noFill/>
          </a:ln>
        </p:spPr>
      </p:sp>
      <p:sp>
        <p:nvSpPr>
          <p:cNvPr id="8" name="Text 8"/>
          <p:cNvSpPr txBox="1"/>
          <p:nvPr/>
        </p:nvSpPr>
        <p:spPr>
          <a:xfrm>
            <a:off x="658368" y="2496312"/>
            <a:ext cx="2313432" cy="54864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ONNX</a:t>
            </a:r>
            <a:endParaRPr lang="fr-FR" sz="1800"/>
          </a:p>
        </p:txBody>
      </p:sp>
      <p:sp>
        <p:nvSpPr>
          <p:cNvPr id="9" name="Text 9"/>
          <p:cNvSpPr txBox="1"/>
          <p:nvPr/>
        </p:nvSpPr>
        <p:spPr>
          <a:xfrm>
            <a:off x="3136392" y="254203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0" name="Panel 10"/>
          <p:cNvSpPr/>
          <p:nvPr/>
        </p:nvSpPr>
        <p:spPr>
          <a:xfrm>
            <a:off x="3392424" y="2331720"/>
            <a:ext cx="2532888" cy="731520"/>
          </a:xfrm>
          <a:prstGeom prst="rect">
            <a:avLst/>
          </a:prstGeom>
          <a:solidFill>
            <a:srgbClr val="E7F3F3"/>
          </a:solidFill>
          <a:ln>
            <a:noFill/>
          </a:ln>
        </p:spPr>
      </p:sp>
      <p:sp>
        <p:nvSpPr>
          <p:cNvPr id="11" name="Text 11"/>
          <p:cNvSpPr txBox="1"/>
          <p:nvPr/>
        </p:nvSpPr>
        <p:spPr>
          <a:xfrm>
            <a:off x="3502152" y="2496312"/>
            <a:ext cx="2313432" cy="54864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Import TVM / Relay</a:t>
            </a:r>
            <a:endParaRPr lang="fr-FR" sz="1800"/>
          </a:p>
        </p:txBody>
      </p:sp>
      <p:sp>
        <p:nvSpPr>
          <p:cNvPr id="12" name="Text 12"/>
          <p:cNvSpPr txBox="1"/>
          <p:nvPr/>
        </p:nvSpPr>
        <p:spPr>
          <a:xfrm>
            <a:off x="5980176" y="254203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3" name="Panel 13"/>
          <p:cNvSpPr/>
          <p:nvPr/>
        </p:nvSpPr>
        <p:spPr>
          <a:xfrm>
            <a:off x="6236207" y="2331720"/>
            <a:ext cx="2532888" cy="731520"/>
          </a:xfrm>
          <a:prstGeom prst="rect">
            <a:avLst/>
          </a:prstGeom>
          <a:solidFill>
            <a:srgbClr val="E7F3F3"/>
          </a:solidFill>
          <a:ln>
            <a:noFill/>
          </a:ln>
        </p:spPr>
      </p:sp>
      <p:sp>
        <p:nvSpPr>
          <p:cNvPr id="14" name="Text 14"/>
          <p:cNvSpPr txBox="1"/>
          <p:nvPr/>
        </p:nvSpPr>
        <p:spPr>
          <a:xfrm>
            <a:off x="6345936" y="2496312"/>
            <a:ext cx="2313432" cy="54864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Passes</a:t>
            </a:r>
            <a:endParaRPr lang="fr-FR" sz="1800"/>
          </a:p>
        </p:txBody>
      </p:sp>
      <p:sp>
        <p:nvSpPr>
          <p:cNvPr id="15" name="Text 15"/>
          <p:cNvSpPr txBox="1"/>
          <p:nvPr/>
        </p:nvSpPr>
        <p:spPr>
          <a:xfrm>
            <a:off x="8823960" y="254203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6" name="Panel 16"/>
          <p:cNvSpPr/>
          <p:nvPr/>
        </p:nvSpPr>
        <p:spPr>
          <a:xfrm>
            <a:off x="9079992" y="2331720"/>
            <a:ext cx="2532888" cy="731520"/>
          </a:xfrm>
          <a:prstGeom prst="rect">
            <a:avLst/>
          </a:prstGeom>
          <a:solidFill>
            <a:srgbClr val="E7F3F3"/>
          </a:solidFill>
          <a:ln>
            <a:noFill/>
          </a:ln>
        </p:spPr>
      </p:sp>
      <p:sp>
        <p:nvSpPr>
          <p:cNvPr id="17" name="Text 17"/>
          <p:cNvSpPr txBox="1"/>
          <p:nvPr/>
        </p:nvSpPr>
        <p:spPr>
          <a:xfrm>
            <a:off x="9189719" y="2496312"/>
            <a:ext cx="2313432" cy="54864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Moteur privé</a:t>
            </a:r>
            <a:endParaRPr lang="fr-FR" sz="1800"/>
          </a:p>
        </p:txBody>
      </p:sp>
      <p:sp>
        <p:nvSpPr>
          <p:cNvPr id="18" name="Text 18"/>
          <p:cNvSpPr txBox="1"/>
          <p:nvPr/>
        </p:nvSpPr>
        <p:spPr>
          <a:xfrm>
            <a:off x="594360" y="3337560"/>
            <a:ext cx="10972800" cy="365760"/>
          </a:xfrm>
          <a:prstGeom prst="rect">
            <a:avLst/>
          </a:prstGeom>
          <a:noFill/>
          <a:ln>
            <a:noFill/>
          </a:ln>
        </p:spPr>
        <p:txBody>
          <a:bodyPr wrap="square" lIns="0" rIns="0" tIns="0" bIns="0"/>
          <a:lstStyle/>
          <a:p>
            <a:pPr marL="0" marR="0">
              <a:lnSpc>
                <a:spcPct val="110000"/>
              </a:lnSpc>
              <a:spcAft>
                <a:spcPts val="350"/>
              </a:spcAft>
            </a:pPr>
            <a:r>
              <a:rPr lang="fr-FR" sz="2200" b="1">
                <a:solidFill>
                  <a:srgbClr val="087F8C"/>
                </a:solidFill>
                <a:latin typeface="Liberation Sans"/>
                <a:ea typeface="Noto Sans CJK SC"/>
              </a:rPr>
              <a:t>Axe 2 · Nouvelle architecture</a:t>
            </a:r>
            <a:endParaRPr lang="fr-FR" sz="2200"/>
          </a:p>
        </p:txBody>
      </p:sp>
      <p:sp>
        <p:nvSpPr>
          <p:cNvPr id="19" name="Panel 19"/>
          <p:cNvSpPr/>
          <p:nvPr/>
        </p:nvSpPr>
        <p:spPr>
          <a:xfrm>
            <a:off x="548640" y="3886200"/>
            <a:ext cx="2532888" cy="731520"/>
          </a:xfrm>
          <a:prstGeom prst="rect">
            <a:avLst/>
          </a:prstGeom>
          <a:solidFill>
            <a:srgbClr val="E7F3F3"/>
          </a:solidFill>
          <a:ln>
            <a:noFill/>
          </a:ln>
        </p:spPr>
      </p:sp>
      <p:sp>
        <p:nvSpPr>
          <p:cNvPr id="20" name="Text 20"/>
          <p:cNvSpPr txBox="1"/>
          <p:nvPr/>
        </p:nvSpPr>
        <p:spPr>
          <a:xfrm>
            <a:off x="658368" y="4050791"/>
            <a:ext cx="2313432" cy="54864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ONNX</a:t>
            </a:r>
            <a:endParaRPr lang="fr-FR" sz="1800"/>
          </a:p>
        </p:txBody>
      </p:sp>
      <p:sp>
        <p:nvSpPr>
          <p:cNvPr id="21" name="Text 21"/>
          <p:cNvSpPr txBox="1"/>
          <p:nvPr/>
        </p:nvSpPr>
        <p:spPr>
          <a:xfrm>
            <a:off x="3136392" y="409651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2" name="Panel 22"/>
          <p:cNvSpPr/>
          <p:nvPr/>
        </p:nvSpPr>
        <p:spPr>
          <a:xfrm>
            <a:off x="3392424" y="3886200"/>
            <a:ext cx="2532888" cy="731520"/>
          </a:xfrm>
          <a:prstGeom prst="rect">
            <a:avLst/>
          </a:prstGeom>
          <a:solidFill>
            <a:srgbClr val="E7F3F3"/>
          </a:solidFill>
          <a:ln>
            <a:noFill/>
          </a:ln>
        </p:spPr>
      </p:sp>
      <p:sp>
        <p:nvSpPr>
          <p:cNvPr id="23" name="Text 23"/>
          <p:cNvSpPr txBox="1"/>
          <p:nvPr/>
        </p:nvSpPr>
        <p:spPr>
          <a:xfrm>
            <a:off x="3502152" y="4050791"/>
            <a:ext cx="2313432" cy="54864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IR MLIR / StableHLO</a:t>
            </a:r>
            <a:endParaRPr lang="fr-FR" sz="1800"/>
          </a:p>
        </p:txBody>
      </p:sp>
      <p:sp>
        <p:nvSpPr>
          <p:cNvPr id="24" name="Text 24"/>
          <p:cNvSpPr txBox="1"/>
          <p:nvPr/>
        </p:nvSpPr>
        <p:spPr>
          <a:xfrm>
            <a:off x="5980176" y="409651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5" name="Panel 25"/>
          <p:cNvSpPr/>
          <p:nvPr/>
        </p:nvSpPr>
        <p:spPr>
          <a:xfrm>
            <a:off x="6236207" y="3886200"/>
            <a:ext cx="2532888" cy="731520"/>
          </a:xfrm>
          <a:prstGeom prst="rect">
            <a:avLst/>
          </a:prstGeom>
          <a:solidFill>
            <a:srgbClr val="E7F3F3"/>
          </a:solidFill>
          <a:ln>
            <a:noFill/>
          </a:ln>
        </p:spPr>
      </p:sp>
      <p:sp>
        <p:nvSpPr>
          <p:cNvPr id="26" name="Text 26"/>
          <p:cNvSpPr txBox="1"/>
          <p:nvPr/>
        </p:nvSpPr>
        <p:spPr>
          <a:xfrm>
            <a:off x="6345936" y="4050791"/>
            <a:ext cx="2313432" cy="54864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Egg · fusion · TP</a:t>
            </a:r>
            <a:endParaRPr lang="fr-FR" sz="1800"/>
          </a:p>
        </p:txBody>
      </p:sp>
      <p:sp>
        <p:nvSpPr>
          <p:cNvPr id="27" name="Text 27"/>
          <p:cNvSpPr txBox="1"/>
          <p:nvPr/>
        </p:nvSpPr>
        <p:spPr>
          <a:xfrm>
            <a:off x="8823960" y="409651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8" name="Panel 28"/>
          <p:cNvSpPr/>
          <p:nvPr/>
        </p:nvSpPr>
        <p:spPr>
          <a:xfrm>
            <a:off x="9079992" y="3886200"/>
            <a:ext cx="2532888" cy="731520"/>
          </a:xfrm>
          <a:prstGeom prst="rect">
            <a:avLst/>
          </a:prstGeom>
          <a:solidFill>
            <a:srgbClr val="E7F3F3"/>
          </a:solidFill>
          <a:ln>
            <a:noFill/>
          </a:ln>
        </p:spPr>
      </p:sp>
      <p:sp>
        <p:nvSpPr>
          <p:cNvPr id="29" name="Text 29"/>
          <p:cNvSpPr txBox="1"/>
          <p:nvPr/>
        </p:nvSpPr>
        <p:spPr>
          <a:xfrm>
            <a:off x="9189719" y="4050791"/>
            <a:ext cx="2313432" cy="54864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Backend</a:t>
            </a:r>
            <a:endParaRPr lang="fr-FR" sz="1800"/>
          </a:p>
        </p:txBody>
      </p:sp>
      <p:sp>
        <p:nvSpPr>
          <p:cNvPr id="30" name="Panel 30"/>
          <p:cNvSpPr/>
          <p:nvPr/>
        </p:nvSpPr>
        <p:spPr>
          <a:xfrm>
            <a:off x="548640" y="5166360"/>
            <a:ext cx="11064240" cy="777240"/>
          </a:xfrm>
          <a:prstGeom prst="rect">
            <a:avLst/>
          </a:prstGeom>
          <a:solidFill>
            <a:srgbClr val="193B50"/>
          </a:solidFill>
          <a:ln>
            <a:noFill/>
          </a:ln>
        </p:spPr>
      </p:sp>
      <p:sp>
        <p:nvSpPr>
          <p:cNvPr id="31" name="Text 31"/>
          <p:cNvSpPr txBox="1"/>
          <p:nvPr/>
        </p:nvSpPr>
        <p:spPr>
          <a:xfrm>
            <a:off x="777240" y="5376672"/>
            <a:ext cx="10607040" cy="457200"/>
          </a:xfrm>
          <a:prstGeom prst="rect">
            <a:avLst/>
          </a:prstGeom>
          <a:noFill/>
          <a:ln>
            <a:noFill/>
          </a:ln>
        </p:spPr>
        <p:txBody>
          <a:bodyPr wrap="square" lIns="0" rIns="0" tIns="0" bIns="0"/>
          <a:lstStyle/>
          <a:p>
            <a:pPr marL="0" marR="0">
              <a:lnSpc>
                <a:spcPct val="110000"/>
              </a:lnSpc>
              <a:spcAft>
                <a:spcPts val="350"/>
              </a:spcAft>
            </a:pPr>
            <a:r>
              <a:rPr lang="fr-FR" sz="2100" b="1">
                <a:solidFill>
                  <a:srgbClr val="FFFFFF"/>
                </a:solidFill>
                <a:latin typeface="Liberation Sans"/>
                <a:ea typeface="Noto Sans CJK SC"/>
              </a:rPr>
              <a:t>Validation numérique : sorties TVM ↔ sorties du simulateur</a:t>
            </a:r>
            <a:endParaRPr lang="fr-FR" sz="2100"/>
          </a:p>
        </p:txBody>
      </p:sp>
      <p:sp>
        <p:nvSpPr>
          <p:cNvPr id="32" name="Text 32"/>
          <p:cNvSpPr txBox="1"/>
          <p:nvPr/>
        </p:nvSpPr>
        <p:spPr>
          <a:xfrm>
            <a:off x="594360" y="6053328"/>
            <a:ext cx="10972800" cy="228600"/>
          </a:xfrm>
          <a:prstGeom prst="rect">
            <a:avLst/>
          </a:prstGeom>
          <a:noFill/>
          <a:ln>
            <a:noFill/>
          </a:ln>
        </p:spPr>
        <p:txBody>
          <a:bodyPr wrap="square" lIns="0" rIns="0" tIns="0" bIns="0"/>
          <a:lstStyle/>
          <a:p>
            <a:pPr marL="0" marR="0">
              <a:lnSpc>
                <a:spcPct val="110000"/>
              </a:lnSpc>
              <a:spcAft>
                <a:spcPts val="350"/>
              </a:spcAft>
            </a:pPr>
            <a:r>
              <a:rPr lang="fr-FR" sz="1100" b="0">
                <a:solidFill>
                  <a:srgbClr val="627685"/>
                </a:solidFill>
                <a:latin typeface="Liberation Sans"/>
                <a:ea typeface="Noto Sans CJK SC"/>
              </a:rPr>
              <a:t>Schéma de synthèse · TP = parallélisme de tenseurs</a:t>
            </a:r>
            <a:endParaRPr lang="fr-FR" sz="1100"/>
          </a:p>
        </p:txBody>
      </p:sp>
      <p:sp>
        <p:nvSpPr>
          <p:cNvPr id="33" name="Text 33"/>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34" name="Text 34"/>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06 / 20</a:t>
            </a:r>
            <a:endParaRPr lang="fr-FR" sz="1100"/>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01 · ORGANISATION</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Jalons : réalisé, en cours et prévu</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94360" y="1755648"/>
            <a:ext cx="10972800" cy="493776"/>
          </a:xfrm>
          <a:prstGeom prst="rect">
            <a:avLst/>
          </a:prstGeom>
          <a:solidFill>
            <a:srgbClr val="FFFFFF"/>
          </a:solidFill>
          <a:ln>
            <a:noFill/>
          </a:ln>
        </p:spPr>
      </p:sp>
      <p:sp>
        <p:nvSpPr>
          <p:cNvPr id="7" name="Text 7"/>
          <p:cNvSpPr txBox="1"/>
          <p:nvPr/>
        </p:nvSpPr>
        <p:spPr>
          <a:xfrm>
            <a:off x="777240" y="1874519"/>
            <a:ext cx="8046720" cy="32004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Prise en main et diagnostic TVM</a:t>
            </a:r>
            <a:endParaRPr lang="fr-FR" sz="1900"/>
          </a:p>
        </p:txBody>
      </p:sp>
      <p:sp>
        <p:nvSpPr>
          <p:cNvPr id="8" name="Text 8"/>
          <p:cNvSpPr txBox="1"/>
          <p:nvPr/>
        </p:nvSpPr>
        <p:spPr>
          <a:xfrm>
            <a:off x="9144000" y="1874519"/>
            <a:ext cx="2286000" cy="320040"/>
          </a:xfrm>
          <a:prstGeom prst="rect">
            <a:avLst/>
          </a:prstGeom>
          <a:noFill/>
          <a:ln>
            <a:noFill/>
          </a:ln>
        </p:spPr>
        <p:txBody>
          <a:bodyPr wrap="square" lIns="0" rIns="0" tIns="0" bIns="0"/>
          <a:lstStyle/>
          <a:p>
            <a:pPr marL="0" marR="0">
              <a:lnSpc>
                <a:spcPct val="110000"/>
              </a:lnSpc>
              <a:spcAft>
                <a:spcPts val="350"/>
              </a:spcAft>
            </a:pPr>
            <a:r>
              <a:rPr lang="fr-FR" sz="1600" b="1">
                <a:solidFill>
                  <a:srgbClr val="087F8C"/>
                </a:solidFill>
                <a:latin typeface="Liberation Sans"/>
                <a:ea typeface="Noto Sans CJK SC"/>
              </a:rPr>
              <a:t>TERMINÉ</a:t>
            </a:r>
            <a:endParaRPr lang="fr-FR" sz="1600"/>
          </a:p>
        </p:txBody>
      </p:sp>
      <p:sp>
        <p:nvSpPr>
          <p:cNvPr id="9" name="Panel 9"/>
          <p:cNvSpPr/>
          <p:nvPr/>
        </p:nvSpPr>
        <p:spPr>
          <a:xfrm>
            <a:off x="594360" y="2340864"/>
            <a:ext cx="10972800" cy="493776"/>
          </a:xfrm>
          <a:prstGeom prst="rect">
            <a:avLst/>
          </a:prstGeom>
          <a:solidFill>
            <a:srgbClr val="FFFFFF"/>
          </a:solidFill>
          <a:ln>
            <a:noFill/>
          </a:ln>
        </p:spPr>
      </p:sp>
      <p:sp>
        <p:nvSpPr>
          <p:cNvPr id="10" name="Text 10"/>
          <p:cNvSpPr txBox="1"/>
          <p:nvPr/>
        </p:nvSpPr>
        <p:spPr>
          <a:xfrm>
            <a:off x="777240" y="2459736"/>
            <a:ext cx="8046720" cy="32004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Correction mémoire à l’importation</a:t>
            </a:r>
            <a:endParaRPr lang="fr-FR" sz="1900"/>
          </a:p>
        </p:txBody>
      </p:sp>
      <p:sp>
        <p:nvSpPr>
          <p:cNvPr id="11" name="Text 11"/>
          <p:cNvSpPr txBox="1"/>
          <p:nvPr/>
        </p:nvSpPr>
        <p:spPr>
          <a:xfrm>
            <a:off x="9144000" y="2459736"/>
            <a:ext cx="2286000" cy="320040"/>
          </a:xfrm>
          <a:prstGeom prst="rect">
            <a:avLst/>
          </a:prstGeom>
          <a:noFill/>
          <a:ln>
            <a:noFill/>
          </a:ln>
        </p:spPr>
        <p:txBody>
          <a:bodyPr wrap="square" lIns="0" rIns="0" tIns="0" bIns="0"/>
          <a:lstStyle/>
          <a:p>
            <a:pPr marL="0" marR="0">
              <a:lnSpc>
                <a:spcPct val="110000"/>
              </a:lnSpc>
              <a:spcAft>
                <a:spcPts val="350"/>
              </a:spcAft>
            </a:pPr>
            <a:r>
              <a:rPr lang="fr-FR" sz="1600" b="1">
                <a:solidFill>
                  <a:srgbClr val="087F8C"/>
                </a:solidFill>
                <a:latin typeface="Liberation Sans"/>
                <a:ea typeface="Noto Sans CJK SC"/>
              </a:rPr>
              <a:t>INTÉGRÉE</a:t>
            </a:r>
            <a:endParaRPr lang="fr-FR" sz="1600"/>
          </a:p>
        </p:txBody>
      </p:sp>
      <p:sp>
        <p:nvSpPr>
          <p:cNvPr id="12" name="Panel 12"/>
          <p:cNvSpPr/>
          <p:nvPr/>
        </p:nvSpPr>
        <p:spPr>
          <a:xfrm>
            <a:off x="594360" y="2926080"/>
            <a:ext cx="10972800" cy="493776"/>
          </a:xfrm>
          <a:prstGeom prst="rect">
            <a:avLst/>
          </a:prstGeom>
          <a:solidFill>
            <a:srgbClr val="FFFFFF"/>
          </a:solidFill>
          <a:ln>
            <a:noFill/>
          </a:ln>
        </p:spPr>
      </p:sp>
      <p:sp>
        <p:nvSpPr>
          <p:cNvPr id="13" name="Text 13"/>
          <p:cNvSpPr txBox="1"/>
          <p:nvPr/>
        </p:nvSpPr>
        <p:spPr>
          <a:xfrm>
            <a:off x="777240" y="3044952"/>
            <a:ext cx="8046720" cy="32004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Validation TVM–simulateur</a:t>
            </a:r>
            <a:endParaRPr lang="fr-FR" sz="1900"/>
          </a:p>
        </p:txBody>
      </p:sp>
      <p:sp>
        <p:nvSpPr>
          <p:cNvPr id="14" name="Text 14"/>
          <p:cNvSpPr txBox="1"/>
          <p:nvPr/>
        </p:nvSpPr>
        <p:spPr>
          <a:xfrm>
            <a:off x="9144000" y="3044952"/>
            <a:ext cx="2286000" cy="320040"/>
          </a:xfrm>
          <a:prstGeom prst="rect">
            <a:avLst/>
          </a:prstGeom>
          <a:noFill/>
          <a:ln>
            <a:noFill/>
          </a:ln>
        </p:spPr>
        <p:txBody>
          <a:bodyPr wrap="square" lIns="0" rIns="0" tIns="0" bIns="0"/>
          <a:lstStyle/>
          <a:p>
            <a:pPr marL="0" marR="0">
              <a:lnSpc>
                <a:spcPct val="110000"/>
              </a:lnSpc>
              <a:spcAft>
                <a:spcPts val="350"/>
              </a:spcAft>
            </a:pPr>
            <a:r>
              <a:rPr lang="fr-FR" sz="1600" b="1">
                <a:solidFill>
                  <a:srgbClr val="087F8C"/>
                </a:solidFill>
                <a:latin typeface="Liberation Sans"/>
                <a:ea typeface="Noto Sans CJK SC"/>
              </a:rPr>
              <a:t>RÉALISÉE</a:t>
            </a:r>
            <a:endParaRPr lang="fr-FR" sz="1600"/>
          </a:p>
        </p:txBody>
      </p:sp>
      <p:sp>
        <p:nvSpPr>
          <p:cNvPr id="15" name="Panel 15"/>
          <p:cNvSpPr/>
          <p:nvPr/>
        </p:nvSpPr>
        <p:spPr>
          <a:xfrm>
            <a:off x="594360" y="3511296"/>
            <a:ext cx="10972800" cy="493776"/>
          </a:xfrm>
          <a:prstGeom prst="rect">
            <a:avLst/>
          </a:prstGeom>
          <a:solidFill>
            <a:srgbClr val="FFFFFF"/>
          </a:solidFill>
          <a:ln>
            <a:noFill/>
          </a:ln>
        </p:spPr>
      </p:sp>
      <p:sp>
        <p:nvSpPr>
          <p:cNvPr id="16" name="Text 16"/>
          <p:cNvSpPr txBox="1"/>
          <p:nvPr/>
        </p:nvSpPr>
        <p:spPr>
          <a:xfrm>
            <a:off x="777240" y="3630168"/>
            <a:ext cx="8046720" cy="32004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Interface egg et cadre fusion / TP</a:t>
            </a:r>
            <a:endParaRPr lang="fr-FR" sz="1900"/>
          </a:p>
        </p:txBody>
      </p:sp>
      <p:sp>
        <p:nvSpPr>
          <p:cNvPr id="17" name="Text 17"/>
          <p:cNvSpPr txBox="1"/>
          <p:nvPr/>
        </p:nvSpPr>
        <p:spPr>
          <a:xfrm>
            <a:off x="9144000" y="3630168"/>
            <a:ext cx="2286000" cy="320040"/>
          </a:xfrm>
          <a:prstGeom prst="rect">
            <a:avLst/>
          </a:prstGeom>
          <a:noFill/>
          <a:ln>
            <a:noFill/>
          </a:ln>
        </p:spPr>
        <p:txBody>
          <a:bodyPr wrap="square" lIns="0" rIns="0" tIns="0" bIns="0"/>
          <a:lstStyle/>
          <a:p>
            <a:pPr marL="0" marR="0">
              <a:lnSpc>
                <a:spcPct val="110000"/>
              </a:lnSpc>
              <a:spcAft>
                <a:spcPts val="350"/>
              </a:spcAft>
            </a:pPr>
            <a:r>
              <a:rPr lang="fr-FR" sz="1600" b="1">
                <a:solidFill>
                  <a:srgbClr val="087F8C"/>
                </a:solidFill>
                <a:latin typeface="Liberation Sans"/>
                <a:ea typeface="Noto Sans CJK SC"/>
              </a:rPr>
              <a:t>RÉALISÉS</a:t>
            </a:r>
            <a:endParaRPr lang="fr-FR" sz="1600"/>
          </a:p>
        </p:txBody>
      </p:sp>
      <p:sp>
        <p:nvSpPr>
          <p:cNvPr id="18" name="Panel 18"/>
          <p:cNvSpPr/>
          <p:nvPr/>
        </p:nvSpPr>
        <p:spPr>
          <a:xfrm>
            <a:off x="594360" y="4096512"/>
            <a:ext cx="10972800" cy="493776"/>
          </a:xfrm>
          <a:prstGeom prst="rect">
            <a:avLst/>
          </a:prstGeom>
          <a:solidFill>
            <a:srgbClr val="FFFFFF"/>
          </a:solidFill>
          <a:ln>
            <a:noFill/>
          </a:ln>
        </p:spPr>
      </p:sp>
      <p:sp>
        <p:nvSpPr>
          <p:cNvPr id="19" name="Text 19"/>
          <p:cNvSpPr txBox="1"/>
          <p:nvPr/>
        </p:nvSpPr>
        <p:spPr>
          <a:xfrm>
            <a:off x="777240" y="4215384"/>
            <a:ext cx="8046720" cy="32004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Adaptation de l’IR de graphe MLIR</a:t>
            </a:r>
            <a:endParaRPr lang="fr-FR" sz="1900"/>
          </a:p>
        </p:txBody>
      </p:sp>
      <p:sp>
        <p:nvSpPr>
          <p:cNvPr id="20" name="Text 20"/>
          <p:cNvSpPr txBox="1"/>
          <p:nvPr/>
        </p:nvSpPr>
        <p:spPr>
          <a:xfrm>
            <a:off x="9144000" y="4215384"/>
            <a:ext cx="2286000" cy="320040"/>
          </a:xfrm>
          <a:prstGeom prst="rect">
            <a:avLst/>
          </a:prstGeom>
          <a:noFill/>
          <a:ln>
            <a:noFill/>
          </a:ln>
        </p:spPr>
        <p:txBody>
          <a:bodyPr wrap="square" lIns="0" rIns="0" tIns="0" bIns="0"/>
          <a:lstStyle/>
          <a:p>
            <a:pPr marL="0" marR="0">
              <a:lnSpc>
                <a:spcPct val="110000"/>
              </a:lnSpc>
              <a:spcAft>
                <a:spcPts val="350"/>
              </a:spcAft>
            </a:pPr>
            <a:r>
              <a:rPr lang="fr-FR" sz="1600" b="1">
                <a:solidFill>
                  <a:srgbClr val="D97842"/>
                </a:solidFill>
                <a:latin typeface="Liberation Sans"/>
                <a:ea typeface="Noto Sans CJK SC"/>
              </a:rPr>
              <a:t>EN COURS</a:t>
            </a:r>
            <a:endParaRPr lang="fr-FR" sz="1600"/>
          </a:p>
        </p:txBody>
      </p:sp>
      <p:sp>
        <p:nvSpPr>
          <p:cNvPr id="21" name="Panel 21"/>
          <p:cNvSpPr/>
          <p:nvPr/>
        </p:nvSpPr>
        <p:spPr>
          <a:xfrm>
            <a:off x="594360" y="4681728"/>
            <a:ext cx="10972800" cy="493776"/>
          </a:xfrm>
          <a:prstGeom prst="rect">
            <a:avLst/>
          </a:prstGeom>
          <a:solidFill>
            <a:srgbClr val="FFFFFF"/>
          </a:solidFill>
          <a:ln>
            <a:noFill/>
          </a:ln>
        </p:spPr>
      </p:sp>
      <p:sp>
        <p:nvSpPr>
          <p:cNvPr id="22" name="Text 22"/>
          <p:cNvSpPr txBox="1"/>
          <p:nvPr/>
        </p:nvSpPr>
        <p:spPr>
          <a:xfrm>
            <a:off x="777240" y="4800600"/>
            <a:ext cx="8046720" cy="32004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Prise en charge des modèles quantifiés</a:t>
            </a:r>
            <a:endParaRPr lang="fr-FR" sz="1900"/>
          </a:p>
        </p:txBody>
      </p:sp>
      <p:sp>
        <p:nvSpPr>
          <p:cNvPr id="23" name="Text 23"/>
          <p:cNvSpPr txBox="1"/>
          <p:nvPr/>
        </p:nvSpPr>
        <p:spPr>
          <a:xfrm>
            <a:off x="9144000" y="4800600"/>
            <a:ext cx="2286000" cy="320040"/>
          </a:xfrm>
          <a:prstGeom prst="rect">
            <a:avLst/>
          </a:prstGeom>
          <a:noFill/>
          <a:ln>
            <a:noFill/>
          </a:ln>
        </p:spPr>
        <p:txBody>
          <a:bodyPr wrap="square" lIns="0" rIns="0" tIns="0" bIns="0"/>
          <a:lstStyle/>
          <a:p>
            <a:pPr marL="0" marR="0">
              <a:lnSpc>
                <a:spcPct val="110000"/>
              </a:lnSpc>
              <a:spcAft>
                <a:spcPts val="350"/>
              </a:spcAft>
            </a:pPr>
            <a:r>
              <a:rPr lang="fr-FR" sz="1600" b="1">
                <a:solidFill>
                  <a:srgbClr val="D97842"/>
                </a:solidFill>
                <a:latin typeface="Liberation Sans"/>
                <a:ea typeface="Noto Sans CJK SC"/>
              </a:rPr>
              <a:t>PRÉVUE</a:t>
            </a:r>
            <a:endParaRPr lang="fr-FR" sz="1600"/>
          </a:p>
        </p:txBody>
      </p:sp>
      <p:sp>
        <p:nvSpPr>
          <p:cNvPr id="24" name="Text 24"/>
          <p:cNvSpPr txBox="1"/>
          <p:nvPr/>
        </p:nvSpPr>
        <p:spPr>
          <a:xfrm>
            <a:off x="685800" y="5760720"/>
            <a:ext cx="10789920" cy="365760"/>
          </a:xfrm>
          <a:prstGeom prst="rect">
            <a:avLst/>
          </a:prstGeom>
          <a:noFill/>
          <a:ln>
            <a:noFill/>
          </a:ln>
        </p:spPr>
        <p:txBody>
          <a:bodyPr wrap="square" lIns="0" rIns="0" tIns="0" bIns="0"/>
          <a:lstStyle/>
          <a:p>
            <a:pPr marL="0" marR="0">
              <a:lnSpc>
                <a:spcPct val="110000"/>
              </a:lnSpc>
              <a:spcAft>
                <a:spcPts val="350"/>
              </a:spcAft>
            </a:pPr>
            <a:r>
              <a:rPr lang="fr-FR" sz="1900" b="0">
                <a:solidFill>
                  <a:srgbClr val="627685"/>
                </a:solidFill>
                <a:latin typeface="Liberation Sans"/>
                <a:ea typeface="Noto Sans CJK SC"/>
              </a:rPr>
              <a:t>Environ 3 mois : outils et TVM · Environ 3 mois : MLIR</a:t>
            </a:r>
            <a:endParaRPr lang="fr-FR" sz="1900"/>
          </a:p>
        </p:txBody>
      </p:sp>
      <p:sp>
        <p:nvSpPr>
          <p:cNvPr id="25" name="Text 25"/>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6" name="Text 26"/>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07 / 20</a:t>
            </a:r>
            <a:endParaRPr lang="fr-FR" sz="1100"/>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02 · TVM : SOLUTION</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Éviter la matérialisation du masque</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Text 6"/>
          <p:cNvSpPr txBox="1"/>
          <p:nvPr/>
        </p:nvSpPr>
        <p:spPr>
          <a:xfrm>
            <a:off x="594360" y="1691640"/>
            <a:ext cx="10972800" cy="320040"/>
          </a:xfrm>
          <a:prstGeom prst="rect">
            <a:avLst/>
          </a:prstGeom>
          <a:noFill/>
          <a:ln>
            <a:noFill/>
          </a:ln>
        </p:spPr>
        <p:txBody>
          <a:bodyPr wrap="square" lIns="0" rIns="0" tIns="0" bIns="0"/>
          <a:lstStyle/>
          <a:p>
            <a:pPr marL="0" marR="0">
              <a:lnSpc>
                <a:spcPct val="110000"/>
              </a:lnSpc>
              <a:spcAft>
                <a:spcPts val="350"/>
              </a:spcAft>
            </a:pPr>
            <a:r>
              <a:rPr lang="fr-FR" sz="1700" b="0">
                <a:solidFill>
                  <a:srgbClr val="087F8C"/>
                </a:solidFill>
                <a:latin typeface="Liberation Sans"/>
                <a:ea typeface="Noto Sans CJK SC"/>
              </a:rPr>
              <a:t>Masque d’attention : indique quelles positions peuvent être utilisées.</a:t>
            </a:r>
            <a:endParaRPr lang="fr-FR" sz="1700"/>
          </a:p>
        </p:txBody>
      </p:sp>
      <p:sp>
        <p:nvSpPr>
          <p:cNvPr id="7" name="Text 7"/>
          <p:cNvSpPr txBox="1"/>
          <p:nvPr/>
        </p:nvSpPr>
        <p:spPr>
          <a:xfrm>
            <a:off x="594360" y="2148840"/>
            <a:ext cx="10972800" cy="457200"/>
          </a:xfrm>
          <a:prstGeom prst="rect">
            <a:avLst/>
          </a:prstGeom>
          <a:noFill/>
          <a:ln>
            <a:noFill/>
          </a:ln>
        </p:spPr>
        <p:txBody>
          <a:bodyPr wrap="square" lIns="0" rIns="0" tIns="0" bIns="0"/>
          <a:lstStyle/>
          <a:p>
            <a:pPr marL="0" marR="0">
              <a:lnSpc>
                <a:spcPct val="110000"/>
              </a:lnSpc>
              <a:spcAft>
                <a:spcPts val="350"/>
              </a:spcAft>
            </a:pPr>
            <a:r>
              <a:rPr lang="fr-FR" sz="2200" b="1">
                <a:solidFill>
                  <a:srgbClr val="D97842"/>
                </a:solidFill>
                <a:latin typeface="Liberation Sans"/>
                <a:ea typeface="Noto Sans CJK SC"/>
              </a:rPr>
              <a:t>Avant : un grand tenseur est créé pendant l’importation</a:t>
            </a:r>
            <a:endParaRPr lang="fr-FR" sz="2200"/>
          </a:p>
        </p:txBody>
      </p:sp>
      <p:sp>
        <p:nvSpPr>
          <p:cNvPr id="8" name="Panel 8"/>
          <p:cNvSpPr/>
          <p:nvPr/>
        </p:nvSpPr>
        <p:spPr>
          <a:xfrm>
            <a:off x="548640" y="2743200"/>
            <a:ext cx="3480816" cy="777240"/>
          </a:xfrm>
          <a:prstGeom prst="rect">
            <a:avLst/>
          </a:prstGeom>
          <a:solidFill>
            <a:srgbClr val="E7F3F3"/>
          </a:solidFill>
          <a:ln>
            <a:noFill/>
          </a:ln>
        </p:spPr>
      </p:sp>
      <p:sp>
        <p:nvSpPr>
          <p:cNvPr id="9" name="Text 9"/>
          <p:cNvSpPr txBox="1"/>
          <p:nvPr/>
        </p:nvSpPr>
        <p:spPr>
          <a:xfrm>
            <a:off x="658368" y="2907792"/>
            <a:ext cx="3261360"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D97842"/>
                </a:solidFill>
                <a:latin typeface="Liberation Sans"/>
                <a:ea typeface="Noto Sans CJK SC"/>
              </a:rPr>
              <a:t>Expression du masque</a:t>
            </a:r>
            <a:endParaRPr lang="fr-FR" sz="1800"/>
          </a:p>
        </p:txBody>
      </p:sp>
      <p:sp>
        <p:nvSpPr>
          <p:cNvPr id="10" name="Text 10"/>
          <p:cNvSpPr txBox="1"/>
          <p:nvPr/>
        </p:nvSpPr>
        <p:spPr>
          <a:xfrm>
            <a:off x="4084319" y="295351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D97842"/>
                </a:solidFill>
                <a:latin typeface="Liberation Sans"/>
                <a:ea typeface="Noto Sans CJK SC"/>
              </a:rPr>
              <a:t>→</a:t>
            </a:r>
            <a:endParaRPr lang="fr-FR" sz="2000"/>
          </a:p>
        </p:txBody>
      </p:sp>
      <p:sp>
        <p:nvSpPr>
          <p:cNvPr id="11" name="Panel 11"/>
          <p:cNvSpPr/>
          <p:nvPr/>
        </p:nvSpPr>
        <p:spPr>
          <a:xfrm>
            <a:off x="4340351" y="2743200"/>
            <a:ext cx="3480816" cy="777240"/>
          </a:xfrm>
          <a:prstGeom prst="rect">
            <a:avLst/>
          </a:prstGeom>
          <a:solidFill>
            <a:srgbClr val="E7F3F3"/>
          </a:solidFill>
          <a:ln>
            <a:noFill/>
          </a:ln>
        </p:spPr>
      </p:sp>
      <p:sp>
        <p:nvSpPr>
          <p:cNvPr id="12" name="Text 12"/>
          <p:cNvSpPr txBox="1"/>
          <p:nvPr/>
        </p:nvSpPr>
        <p:spPr>
          <a:xfrm>
            <a:off x="4450080" y="2907792"/>
            <a:ext cx="3261360"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D97842"/>
                </a:solidFill>
                <a:latin typeface="Liberation Sans"/>
                <a:ea typeface="Noto Sans CJK SC"/>
              </a:rPr>
              <a:t>Évaluation anticipée</a:t>
            </a:r>
            <a:endParaRPr lang="fr-FR" sz="1800"/>
          </a:p>
        </p:txBody>
      </p:sp>
      <p:sp>
        <p:nvSpPr>
          <p:cNvPr id="13" name="Text 13"/>
          <p:cNvSpPr txBox="1"/>
          <p:nvPr/>
        </p:nvSpPr>
        <p:spPr>
          <a:xfrm>
            <a:off x="7876032" y="295351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D97842"/>
                </a:solidFill>
                <a:latin typeface="Liberation Sans"/>
                <a:ea typeface="Noto Sans CJK SC"/>
              </a:rPr>
              <a:t>→</a:t>
            </a:r>
            <a:endParaRPr lang="fr-FR" sz="2000"/>
          </a:p>
        </p:txBody>
      </p:sp>
      <p:sp>
        <p:nvSpPr>
          <p:cNvPr id="14" name="Panel 14"/>
          <p:cNvSpPr/>
          <p:nvPr/>
        </p:nvSpPr>
        <p:spPr>
          <a:xfrm>
            <a:off x="8132063" y="2743200"/>
            <a:ext cx="3480816" cy="777240"/>
          </a:xfrm>
          <a:prstGeom prst="rect">
            <a:avLst/>
          </a:prstGeom>
          <a:solidFill>
            <a:srgbClr val="E7F3F3"/>
          </a:solidFill>
          <a:ln>
            <a:noFill/>
          </a:ln>
        </p:spPr>
      </p:sp>
      <p:sp>
        <p:nvSpPr>
          <p:cNvPr id="15" name="Text 15"/>
          <p:cNvSpPr txBox="1"/>
          <p:nvPr/>
        </p:nvSpPr>
        <p:spPr>
          <a:xfrm>
            <a:off x="8241791" y="2907792"/>
            <a:ext cx="3261360"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D97842"/>
                </a:solidFill>
                <a:latin typeface="Liberation Sans"/>
                <a:ea typeface="Noto Sans CJK SC"/>
              </a:rPr>
              <a:t>Tenseur matérialisé</a:t>
            </a:r>
            <a:endParaRPr lang="fr-FR" sz="1800"/>
          </a:p>
        </p:txBody>
      </p:sp>
      <p:sp>
        <p:nvSpPr>
          <p:cNvPr id="16" name="Text 16"/>
          <p:cNvSpPr txBox="1"/>
          <p:nvPr/>
        </p:nvSpPr>
        <p:spPr>
          <a:xfrm>
            <a:off x="594360" y="3794760"/>
            <a:ext cx="10972800" cy="457200"/>
          </a:xfrm>
          <a:prstGeom prst="rect">
            <a:avLst/>
          </a:prstGeom>
          <a:noFill/>
          <a:ln>
            <a:noFill/>
          </a:ln>
        </p:spPr>
        <p:txBody>
          <a:bodyPr wrap="square" lIns="0" rIns="0" tIns="0" bIns="0"/>
          <a:lstStyle/>
          <a:p>
            <a:pPr marL="0" marR="0">
              <a:lnSpc>
                <a:spcPct val="110000"/>
              </a:lnSpc>
              <a:spcAft>
                <a:spcPts val="350"/>
              </a:spcAft>
            </a:pPr>
            <a:r>
              <a:rPr lang="fr-FR" sz="2200" b="1">
                <a:solidFill>
                  <a:srgbClr val="087F8C"/>
                </a:solidFill>
                <a:latin typeface="Liberation Sans"/>
                <a:ea typeface="Noto Sans CJK SC"/>
              </a:rPr>
              <a:t>Après : le backend génère le masque demandé</a:t>
            </a:r>
            <a:endParaRPr lang="fr-FR" sz="2200"/>
          </a:p>
        </p:txBody>
      </p:sp>
      <p:sp>
        <p:nvSpPr>
          <p:cNvPr id="17" name="Panel 17"/>
          <p:cNvSpPr/>
          <p:nvPr/>
        </p:nvSpPr>
        <p:spPr>
          <a:xfrm>
            <a:off x="548640" y="4434840"/>
            <a:ext cx="3480816" cy="777240"/>
          </a:xfrm>
          <a:prstGeom prst="rect">
            <a:avLst/>
          </a:prstGeom>
          <a:solidFill>
            <a:srgbClr val="E7F3F3"/>
          </a:solidFill>
          <a:ln>
            <a:noFill/>
          </a:ln>
        </p:spPr>
      </p:sp>
      <p:sp>
        <p:nvSpPr>
          <p:cNvPr id="18" name="Text 18"/>
          <p:cNvSpPr txBox="1"/>
          <p:nvPr/>
        </p:nvSpPr>
        <p:spPr>
          <a:xfrm>
            <a:off x="658368" y="4599431"/>
            <a:ext cx="3261360"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Motif reconnu</a:t>
            </a:r>
            <a:endParaRPr lang="fr-FR" sz="1800"/>
          </a:p>
        </p:txBody>
      </p:sp>
      <p:sp>
        <p:nvSpPr>
          <p:cNvPr id="19" name="Text 19"/>
          <p:cNvSpPr txBox="1"/>
          <p:nvPr/>
        </p:nvSpPr>
        <p:spPr>
          <a:xfrm>
            <a:off x="4084319" y="464515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0" name="Panel 20"/>
          <p:cNvSpPr/>
          <p:nvPr/>
        </p:nvSpPr>
        <p:spPr>
          <a:xfrm>
            <a:off x="4340351" y="4434840"/>
            <a:ext cx="3480816" cy="777240"/>
          </a:xfrm>
          <a:prstGeom prst="rect">
            <a:avLst/>
          </a:prstGeom>
          <a:solidFill>
            <a:srgbClr val="E7F3F3"/>
          </a:solidFill>
          <a:ln>
            <a:noFill/>
          </a:ln>
        </p:spPr>
      </p:sp>
      <p:sp>
        <p:nvSpPr>
          <p:cNvPr id="21" name="Text 21"/>
          <p:cNvSpPr txBox="1"/>
          <p:nvPr/>
        </p:nvSpPr>
        <p:spPr>
          <a:xfrm>
            <a:off x="4450080" y="4599431"/>
            <a:ext cx="3261360"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Marquage no_fold</a:t>
            </a:r>
            <a:endParaRPr lang="fr-FR" sz="1800"/>
          </a:p>
        </p:txBody>
      </p:sp>
      <p:sp>
        <p:nvSpPr>
          <p:cNvPr id="22" name="Text 22"/>
          <p:cNvSpPr txBox="1"/>
          <p:nvPr/>
        </p:nvSpPr>
        <p:spPr>
          <a:xfrm>
            <a:off x="7876032" y="464515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3" name="Panel 23"/>
          <p:cNvSpPr/>
          <p:nvPr/>
        </p:nvSpPr>
        <p:spPr>
          <a:xfrm>
            <a:off x="8132063" y="4434840"/>
            <a:ext cx="3480816" cy="777240"/>
          </a:xfrm>
          <a:prstGeom prst="rect">
            <a:avLst/>
          </a:prstGeom>
          <a:solidFill>
            <a:srgbClr val="E7F3F3"/>
          </a:solidFill>
          <a:ln>
            <a:noFill/>
          </a:ln>
        </p:spPr>
      </p:sp>
      <p:sp>
        <p:nvSpPr>
          <p:cNvPr id="24" name="Text 24"/>
          <p:cNvSpPr txBox="1"/>
          <p:nvPr/>
        </p:nvSpPr>
        <p:spPr>
          <a:xfrm>
            <a:off x="8241791" y="4599431"/>
            <a:ext cx="3261360" cy="594359"/>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Génération backend</a:t>
            </a:r>
            <a:endParaRPr lang="fr-FR" sz="1800"/>
          </a:p>
        </p:txBody>
      </p:sp>
      <p:sp>
        <p:nvSpPr>
          <p:cNvPr id="25" name="Text 25"/>
          <p:cNvSpPr txBox="1"/>
          <p:nvPr/>
        </p:nvSpPr>
        <p:spPr>
          <a:xfrm>
            <a:off x="685800" y="5440680"/>
            <a:ext cx="10789920" cy="731520"/>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Configurations concernées : séquences jusqu’à 4k ou 128k.</a:t>
            </a:r>
            <a:endParaRPr lang="fr-FR" sz="1800"/>
          </a:p>
          <a:p>
            <a:pPr marL="0" marR="0">
              <a:lnSpc>
                <a:spcPct val="110000"/>
              </a:lnSpc>
              <a:spcAft>
                <a:spcPts val="350"/>
              </a:spcAft>
            </a:pPr>
            <a:r>
              <a:rPr lang="fr-FR" sz="1800" b="0">
                <a:solidFill>
                  <a:srgbClr val="243B4A"/>
                </a:solidFill>
                <a:latin typeface="Liberation Sans"/>
                <a:ea typeface="Noto Sans CJK SC"/>
              </a:rPr>
              <a:t>no_fold est un mécanisme du projet, pas un attribut standard ONNX.</a:t>
            </a:r>
            <a:endParaRPr lang="fr-FR" sz="1800"/>
          </a:p>
        </p:txBody>
      </p:sp>
      <p:sp>
        <p:nvSpPr>
          <p:cNvPr id="26" name="Text 26"/>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7" name="Text 27"/>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08 / 20</a:t>
            </a:r>
            <a:endParaRPr lang="fr-FR" sz="1100"/>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02 · TVM : RÉSULTAT OBSERVÉ</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Les courbes illustrent l’effet sur la mémoire</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Text 6"/>
          <p:cNvSpPr txBox="1"/>
          <p:nvPr/>
        </p:nvSpPr>
        <p:spPr>
          <a:xfrm>
            <a:off x="640080" y="1783080"/>
            <a:ext cx="5212080"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D97842"/>
                </a:solidFill>
                <a:latin typeface="Liberation Sans"/>
                <a:ea typeface="Noto Sans CJK SC"/>
              </a:rPr>
              <a:t>Avant · cas à plusieurs couches</a:t>
            </a:r>
            <a:endParaRPr lang="fr-FR" sz="2000"/>
          </a:p>
        </p:txBody>
      </p:sp>
      <p:sp>
        <p:nvSpPr>
          <p:cNvPr id="7" name="Text 7"/>
          <p:cNvSpPr txBox="1"/>
          <p:nvPr/>
        </p:nvSpPr>
        <p:spPr>
          <a:xfrm>
            <a:off x="6355080" y="1783080"/>
            <a:ext cx="5212080"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Après optimisation du masque</a:t>
            </a:r>
            <a:endParaRPr lang="fr-FR" sz="2000"/>
          </a:p>
        </p:txBody>
      </p:sp>
      <p:pic>
        <p:nvPicPr>
          <p:cNvPr id="8" name="multi-layers-mask.png"/>
          <p:cNvPicPr>
            <a:picLocks noChangeAspect="1"/>
          </p:cNvPicPr>
          <p:nvPr/>
        </p:nvPicPr>
        <p:blipFill>
          <a:blip r:embed="rIdImage1"/>
          <a:stretch>
            <a:fillRect/>
          </a:stretch>
        </p:blipFill>
        <p:spPr>
          <a:xfrm>
            <a:off x="548640" y="2423785"/>
            <a:ext cx="5532120" cy="2787669"/>
          </a:xfrm>
          <a:prstGeom prst="rect">
            <a:avLst/>
          </a:prstGeom>
        </p:spPr>
      </p:pic>
      <p:pic>
        <p:nvPicPr>
          <p:cNvPr id="9" name="mask-opt-after.png"/>
          <p:cNvPicPr>
            <a:picLocks noChangeAspect="1"/>
          </p:cNvPicPr>
          <p:nvPr/>
        </p:nvPicPr>
        <p:blipFill>
          <a:blip r:embed="rIdImage2"/>
          <a:stretch>
            <a:fillRect/>
          </a:stretch>
        </p:blipFill>
        <p:spPr>
          <a:xfrm>
            <a:off x="6263640" y="2534638"/>
            <a:ext cx="5349240" cy="2565963"/>
          </a:xfrm>
          <a:prstGeom prst="rect">
            <a:avLst/>
          </a:prstGeom>
        </p:spPr>
      </p:pic>
      <p:sp>
        <p:nvSpPr>
          <p:cNvPr id="10" name="Panel 10"/>
          <p:cNvSpPr/>
          <p:nvPr/>
        </p:nvSpPr>
        <p:spPr>
          <a:xfrm>
            <a:off x="594360" y="5486400"/>
            <a:ext cx="10972800" cy="621792"/>
          </a:xfrm>
          <a:prstGeom prst="rect">
            <a:avLst/>
          </a:prstGeom>
          <a:solidFill>
            <a:srgbClr val="E7F3F3"/>
          </a:solidFill>
          <a:ln>
            <a:noFill/>
          </a:ln>
        </p:spPr>
      </p:sp>
      <p:sp>
        <p:nvSpPr>
          <p:cNvPr id="11" name="Text 11"/>
          <p:cNvSpPr txBox="1"/>
          <p:nvPr/>
        </p:nvSpPr>
        <p:spPr>
          <a:xfrm>
            <a:off x="777240" y="5669280"/>
            <a:ext cx="10607040" cy="36576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Même modèle · Illustration qualitative · Échelles verticales différentes</a:t>
            </a:r>
            <a:endParaRPr lang="fr-FR" sz="1800"/>
          </a:p>
        </p:txBody>
      </p:sp>
      <p:sp>
        <p:nvSpPr>
          <p:cNvPr id="12" name="Text 12"/>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13" name="Text 13"/>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09 / 20</a:t>
            </a:r>
            <a:endParaRPr lang="fr-FR" sz="1100"/>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02 · TVM : CONTRIBUTION ET COOPÉRATION</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Une correction intégrée et un contrat à adapter</a:t>
            </a:r>
            <a:endParaRPr lang="fr-FR" sz="2900"/>
          </a:p>
        </p:txBody>
      </p:sp>
      <p:sp>
        <p:nvSpPr>
          <p:cNvPr id="5" name="Panel 5"/>
          <p:cNvSpPr/>
          <p:nvPr/>
        </p:nvSpPr>
        <p:spPr>
          <a:xfrm>
            <a:off x="502920" y="6419088"/>
            <a:ext cx="11183112" cy="10972"/>
          </a:xfrm>
          <a:prstGeom prst="rect">
            <a:avLst/>
          </a:prstGeom>
          <a:solidFill>
            <a:srgbClr val="D9E3E9"/>
          </a:solidFill>
          <a:ln>
            <a:noFill/>
          </a:ln>
        </p:spPr>
      </p:sp>
      <p:pic>
        <p:nvPicPr>
          <p:cNvPr id="6" name="tvm_no_fold_MR.png"/>
          <p:cNvPicPr>
            <a:picLocks noChangeAspect="1"/>
          </p:cNvPicPr>
          <p:nvPr/>
        </p:nvPicPr>
        <p:blipFill>
          <a:blip r:embed="rIdImage1"/>
          <a:stretch>
            <a:fillRect/>
          </a:stretch>
        </p:blipFill>
        <p:spPr>
          <a:xfrm>
            <a:off x="1170124" y="1691640"/>
            <a:ext cx="5066390" cy="4526280"/>
          </a:xfrm>
          <a:prstGeom prst="rect">
            <a:avLst/>
          </a:prstGeom>
        </p:spPr>
      </p:pic>
      <p:sp>
        <p:nvSpPr>
          <p:cNvPr id="7" name="Panel 7"/>
          <p:cNvSpPr/>
          <p:nvPr/>
        </p:nvSpPr>
        <p:spPr>
          <a:xfrm>
            <a:off x="7086600" y="1874519"/>
            <a:ext cx="4434840" cy="1874519"/>
          </a:xfrm>
          <a:prstGeom prst="rect">
            <a:avLst/>
          </a:prstGeom>
          <a:solidFill>
            <a:srgbClr val="FFFFFF"/>
          </a:solidFill>
          <a:ln w="9525">
            <a:solidFill>
              <a:srgbClr val="D9E3E9"/>
            </a:solidFill>
          </a:ln>
        </p:spPr>
      </p:sp>
      <p:sp>
        <p:nvSpPr>
          <p:cNvPr id="8" name="Panel 8"/>
          <p:cNvSpPr/>
          <p:nvPr/>
        </p:nvSpPr>
        <p:spPr>
          <a:xfrm>
            <a:off x="7086600" y="1874519"/>
            <a:ext cx="50292" cy="1874519"/>
          </a:xfrm>
          <a:prstGeom prst="rect">
            <a:avLst/>
          </a:prstGeom>
          <a:solidFill>
            <a:srgbClr val="087F8C"/>
          </a:solidFill>
          <a:ln>
            <a:noFill/>
          </a:ln>
        </p:spPr>
      </p:sp>
      <p:sp>
        <p:nvSpPr>
          <p:cNvPr id="9" name="Text 9"/>
          <p:cNvSpPr txBox="1"/>
          <p:nvPr/>
        </p:nvSpPr>
        <p:spPr>
          <a:xfrm>
            <a:off x="7269480" y="2057400"/>
            <a:ext cx="40690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Ma contribution</a:t>
            </a:r>
            <a:endParaRPr lang="fr-FR" sz="2100"/>
          </a:p>
        </p:txBody>
      </p:sp>
      <p:sp>
        <p:nvSpPr>
          <p:cNvPr id="10" name="Text 10"/>
          <p:cNvSpPr txBox="1"/>
          <p:nvPr/>
        </p:nvSpPr>
        <p:spPr>
          <a:xfrm>
            <a:off x="7269480" y="2743200"/>
            <a:ext cx="4069079" cy="914399"/>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Reconnaître le masque</a:t>
            </a:r>
            <a:endParaRPr lang="fr-FR" sz="1800"/>
          </a:p>
          <a:p>
            <a:pPr marL="0" marR="0">
              <a:lnSpc>
                <a:spcPct val="110000"/>
              </a:lnSpc>
              <a:spcAft>
                <a:spcPts val="350"/>
              </a:spcAft>
            </a:pPr>
            <a:r>
              <a:rPr lang="fr-FR" sz="1800" b="0">
                <a:solidFill>
                  <a:srgbClr val="243B4A"/>
                </a:solidFill>
                <a:latin typeface="Liberation Sans"/>
                <a:ea typeface="Noto Sans CJK SC"/>
              </a:rPr>
              <a:t>Modifier l’importeur</a:t>
            </a:r>
            <a:endParaRPr lang="fr-FR" sz="1800"/>
          </a:p>
          <a:p>
            <a:pPr marL="0" marR="0">
              <a:lnSpc>
                <a:spcPct val="110000"/>
              </a:lnSpc>
              <a:spcAft>
                <a:spcPts val="350"/>
              </a:spcAft>
            </a:pPr>
            <a:r>
              <a:rPr lang="fr-FR" sz="1800" b="0">
                <a:solidFill>
                  <a:srgbClr val="243B4A"/>
                </a:solidFill>
                <a:latin typeface="Liberation Sans"/>
                <a:ea typeface="Noto Sans CJK SC"/>
              </a:rPr>
              <a:t>Livrer la correction</a:t>
            </a:r>
            <a:endParaRPr lang="fr-FR" sz="1800"/>
          </a:p>
        </p:txBody>
      </p:sp>
      <p:sp>
        <p:nvSpPr>
          <p:cNvPr id="11" name="Panel 11"/>
          <p:cNvSpPr/>
          <p:nvPr/>
        </p:nvSpPr>
        <p:spPr>
          <a:xfrm>
            <a:off x="7086600" y="4023360"/>
            <a:ext cx="4434840" cy="1874519"/>
          </a:xfrm>
          <a:prstGeom prst="rect">
            <a:avLst/>
          </a:prstGeom>
          <a:solidFill>
            <a:srgbClr val="FFFFFF"/>
          </a:solidFill>
          <a:ln w="9525">
            <a:solidFill>
              <a:srgbClr val="D9E3E9"/>
            </a:solidFill>
          </a:ln>
        </p:spPr>
      </p:sp>
      <p:sp>
        <p:nvSpPr>
          <p:cNvPr id="12" name="Panel 12"/>
          <p:cNvSpPr/>
          <p:nvPr/>
        </p:nvSpPr>
        <p:spPr>
          <a:xfrm>
            <a:off x="7086600" y="4023360"/>
            <a:ext cx="50292" cy="1874519"/>
          </a:xfrm>
          <a:prstGeom prst="rect">
            <a:avLst/>
          </a:prstGeom>
          <a:solidFill>
            <a:srgbClr val="D97842"/>
          </a:solidFill>
          <a:ln>
            <a:noFill/>
          </a:ln>
        </p:spPr>
      </p:sp>
      <p:sp>
        <p:nvSpPr>
          <p:cNvPr id="13" name="Text 13"/>
          <p:cNvSpPr txBox="1"/>
          <p:nvPr/>
        </p:nvSpPr>
        <p:spPr>
          <a:xfrm>
            <a:off x="7269480" y="4206240"/>
            <a:ext cx="40690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D97842"/>
                </a:solidFill>
                <a:latin typeface="Liberation Sans"/>
                <a:ea typeface="Noto Sans CJK SC"/>
              </a:rPr>
              <a:t>Coordination des passes</a:t>
            </a:r>
            <a:endParaRPr lang="fr-FR" sz="2100"/>
          </a:p>
        </p:txBody>
      </p:sp>
      <p:sp>
        <p:nvSpPr>
          <p:cNvPr id="14" name="Text 14"/>
          <p:cNvSpPr txBox="1"/>
          <p:nvPr/>
        </p:nvSpPr>
        <p:spPr>
          <a:xfrm>
            <a:off x="7269480" y="4892040"/>
            <a:ext cx="4069079" cy="914399"/>
          </a:xfrm>
          <a:prstGeom prst="rect">
            <a:avLst/>
          </a:prstGeom>
          <a:noFill/>
          <a:ln>
            <a:noFill/>
          </a:ln>
        </p:spPr>
        <p:txBody>
          <a:bodyPr wrap="square" lIns="0" rIns="0" tIns="0" bIns="0"/>
          <a:lstStyle/>
          <a:p>
            <a:pPr marL="0" marR="0">
              <a:lnSpc>
                <a:spcPct val="110000"/>
              </a:lnSpc>
              <a:spcAft>
                <a:spcPts val="350"/>
              </a:spcAft>
            </a:pPr>
            <a:r>
              <a:rPr lang="fr-FR" sz="1700" b="0">
                <a:solidFill>
                  <a:srgbClr val="243B4A"/>
                </a:solidFill>
                <a:latin typeface="Liberation Sans"/>
                <a:ea typeface="Noto Sans CJK SC"/>
              </a:rPr>
              <a:t>Ancien matcher : masque instancié</a:t>
            </a:r>
            <a:endParaRPr lang="fr-FR" sz="1700"/>
          </a:p>
          <a:p>
            <a:pPr marL="0" marR="0">
              <a:lnSpc>
                <a:spcPct val="110000"/>
              </a:lnSpc>
              <a:spcAft>
                <a:spcPts val="350"/>
              </a:spcAft>
            </a:pPr>
            <a:r>
              <a:rPr lang="fr-FR" sz="1700" b="0">
                <a:solidFill>
                  <a:srgbClr val="243B4A"/>
                </a:solidFill>
                <a:latin typeface="Liberation Sans"/>
                <a:ea typeface="Noto Sans CJK SC"/>
              </a:rPr>
              <a:t>Nouvelle représentation : adaptation</a:t>
            </a:r>
            <a:endParaRPr lang="fr-FR" sz="1700"/>
          </a:p>
          <a:p>
            <a:pPr marL="0" marR="0">
              <a:lnSpc>
                <a:spcPct val="110000"/>
              </a:lnSpc>
              <a:spcAft>
                <a:spcPts val="350"/>
              </a:spcAft>
            </a:pPr>
            <a:r>
              <a:rPr lang="fr-FR" sz="1700" b="0">
                <a:solidFill>
                  <a:srgbClr val="243B4A"/>
                </a:solidFill>
                <a:latin typeface="Liberation Sans"/>
                <a:ea typeface="Noto Sans CJK SC"/>
              </a:rPr>
              <a:t>avec les collègues responsables</a:t>
            </a:r>
            <a:endParaRPr lang="fr-FR" sz="1700"/>
          </a:p>
        </p:txBody>
      </p:sp>
      <p:sp>
        <p:nvSpPr>
          <p:cNvPr id="15" name="Text 15"/>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16" name="Text 16"/>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10 / 20</a:t>
            </a:r>
            <a:endParaRPr lang="fr-FR" sz="1100"/>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02 · VALIDATION DES PASSES</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Vérifier les résultats avec TVM et le simulateur</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48640" y="1874519"/>
            <a:ext cx="2532888" cy="731520"/>
          </a:xfrm>
          <a:prstGeom prst="rect">
            <a:avLst/>
          </a:prstGeom>
          <a:solidFill>
            <a:srgbClr val="E7F3F3"/>
          </a:solidFill>
          <a:ln>
            <a:noFill/>
          </a:ln>
        </p:spPr>
      </p:sp>
      <p:sp>
        <p:nvSpPr>
          <p:cNvPr id="7" name="Text 7"/>
          <p:cNvSpPr txBox="1"/>
          <p:nvPr/>
        </p:nvSpPr>
        <p:spPr>
          <a:xfrm>
            <a:off x="658368" y="2039112"/>
            <a:ext cx="2313432" cy="548640"/>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Même modèle / entrées</a:t>
            </a:r>
            <a:endParaRPr lang="fr-FR" sz="1700"/>
          </a:p>
        </p:txBody>
      </p:sp>
      <p:sp>
        <p:nvSpPr>
          <p:cNvPr id="8" name="Text 8"/>
          <p:cNvSpPr txBox="1"/>
          <p:nvPr/>
        </p:nvSpPr>
        <p:spPr>
          <a:xfrm>
            <a:off x="3136392" y="2084831"/>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9" name="Panel 9"/>
          <p:cNvSpPr/>
          <p:nvPr/>
        </p:nvSpPr>
        <p:spPr>
          <a:xfrm>
            <a:off x="3392424" y="1874519"/>
            <a:ext cx="2532888" cy="731520"/>
          </a:xfrm>
          <a:prstGeom prst="rect">
            <a:avLst/>
          </a:prstGeom>
          <a:solidFill>
            <a:srgbClr val="E7F3F3"/>
          </a:solidFill>
          <a:ln>
            <a:noFill/>
          </a:ln>
        </p:spPr>
      </p:sp>
      <p:sp>
        <p:nvSpPr>
          <p:cNvPr id="10" name="Text 10"/>
          <p:cNvSpPr txBox="1"/>
          <p:nvPr/>
        </p:nvSpPr>
        <p:spPr>
          <a:xfrm>
            <a:off x="3502152" y="2039112"/>
            <a:ext cx="2313432" cy="548640"/>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Interface enregistrée</a:t>
            </a:r>
            <a:endParaRPr lang="fr-FR" sz="1700"/>
          </a:p>
        </p:txBody>
      </p:sp>
      <p:sp>
        <p:nvSpPr>
          <p:cNvPr id="11" name="Text 11"/>
          <p:cNvSpPr txBox="1"/>
          <p:nvPr/>
        </p:nvSpPr>
        <p:spPr>
          <a:xfrm>
            <a:off x="5980176" y="2084831"/>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2" name="Panel 12"/>
          <p:cNvSpPr/>
          <p:nvPr/>
        </p:nvSpPr>
        <p:spPr>
          <a:xfrm>
            <a:off x="6236207" y="1874519"/>
            <a:ext cx="2532888" cy="731520"/>
          </a:xfrm>
          <a:prstGeom prst="rect">
            <a:avLst/>
          </a:prstGeom>
          <a:solidFill>
            <a:srgbClr val="E7F3F3"/>
          </a:solidFill>
          <a:ln>
            <a:noFill/>
          </a:ln>
        </p:spPr>
      </p:sp>
      <p:sp>
        <p:nvSpPr>
          <p:cNvPr id="13" name="Text 13"/>
          <p:cNvSpPr txBox="1"/>
          <p:nvPr/>
        </p:nvSpPr>
        <p:spPr>
          <a:xfrm>
            <a:off x="6345936" y="2039112"/>
            <a:ext cx="2313432" cy="548640"/>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Backend TVM</a:t>
            </a:r>
            <a:endParaRPr lang="fr-FR" sz="1700"/>
          </a:p>
        </p:txBody>
      </p:sp>
      <p:sp>
        <p:nvSpPr>
          <p:cNvPr id="14" name="Text 14"/>
          <p:cNvSpPr txBox="1"/>
          <p:nvPr/>
        </p:nvSpPr>
        <p:spPr>
          <a:xfrm>
            <a:off x="8823960" y="2084831"/>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5" name="Panel 15"/>
          <p:cNvSpPr/>
          <p:nvPr/>
        </p:nvSpPr>
        <p:spPr>
          <a:xfrm>
            <a:off x="9079992" y="1874519"/>
            <a:ext cx="2532888" cy="731520"/>
          </a:xfrm>
          <a:prstGeom prst="rect">
            <a:avLst/>
          </a:prstGeom>
          <a:solidFill>
            <a:srgbClr val="E7F3F3"/>
          </a:solidFill>
          <a:ln>
            <a:noFill/>
          </a:ln>
        </p:spPr>
      </p:sp>
      <p:sp>
        <p:nvSpPr>
          <p:cNvPr id="16" name="Text 16"/>
          <p:cNvSpPr txBox="1"/>
          <p:nvPr/>
        </p:nvSpPr>
        <p:spPr>
          <a:xfrm>
            <a:off x="9189719" y="2039112"/>
            <a:ext cx="2313432" cy="548640"/>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Sorties TVM</a:t>
            </a:r>
            <a:endParaRPr lang="fr-FR" sz="1700"/>
          </a:p>
        </p:txBody>
      </p:sp>
      <p:sp>
        <p:nvSpPr>
          <p:cNvPr id="17" name="Panel 17"/>
          <p:cNvSpPr/>
          <p:nvPr/>
        </p:nvSpPr>
        <p:spPr>
          <a:xfrm>
            <a:off x="548640" y="2971800"/>
            <a:ext cx="3480816" cy="731520"/>
          </a:xfrm>
          <a:prstGeom prst="rect">
            <a:avLst/>
          </a:prstGeom>
          <a:solidFill>
            <a:srgbClr val="E7F3F3"/>
          </a:solidFill>
          <a:ln>
            <a:noFill/>
          </a:ln>
        </p:spPr>
      </p:sp>
      <p:sp>
        <p:nvSpPr>
          <p:cNvPr id="18" name="Text 18"/>
          <p:cNvSpPr txBox="1"/>
          <p:nvPr/>
        </p:nvSpPr>
        <p:spPr>
          <a:xfrm>
            <a:off x="658368" y="3136392"/>
            <a:ext cx="3261360" cy="548640"/>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Configuration des passes</a:t>
            </a:r>
            <a:endParaRPr lang="fr-FR" sz="1700"/>
          </a:p>
        </p:txBody>
      </p:sp>
      <p:sp>
        <p:nvSpPr>
          <p:cNvPr id="19" name="Text 19"/>
          <p:cNvSpPr txBox="1"/>
          <p:nvPr/>
        </p:nvSpPr>
        <p:spPr>
          <a:xfrm>
            <a:off x="4084319" y="318211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0" name="Panel 20"/>
          <p:cNvSpPr/>
          <p:nvPr/>
        </p:nvSpPr>
        <p:spPr>
          <a:xfrm>
            <a:off x="4340351" y="2971800"/>
            <a:ext cx="3480816" cy="731520"/>
          </a:xfrm>
          <a:prstGeom prst="rect">
            <a:avLst/>
          </a:prstGeom>
          <a:solidFill>
            <a:srgbClr val="E7F3F3"/>
          </a:solidFill>
          <a:ln>
            <a:noFill/>
          </a:ln>
        </p:spPr>
      </p:sp>
      <p:sp>
        <p:nvSpPr>
          <p:cNvPr id="21" name="Text 21"/>
          <p:cNvSpPr txBox="1"/>
          <p:nvPr/>
        </p:nvSpPr>
        <p:spPr>
          <a:xfrm>
            <a:off x="4450080" y="3136392"/>
            <a:ext cx="3261360" cy="548640"/>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Simulateur du projet</a:t>
            </a:r>
            <a:endParaRPr lang="fr-FR" sz="1700"/>
          </a:p>
        </p:txBody>
      </p:sp>
      <p:sp>
        <p:nvSpPr>
          <p:cNvPr id="22" name="Text 22"/>
          <p:cNvSpPr txBox="1"/>
          <p:nvPr/>
        </p:nvSpPr>
        <p:spPr>
          <a:xfrm>
            <a:off x="7876032" y="318211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3" name="Panel 23"/>
          <p:cNvSpPr/>
          <p:nvPr/>
        </p:nvSpPr>
        <p:spPr>
          <a:xfrm>
            <a:off x="8132063" y="2971800"/>
            <a:ext cx="3480816" cy="731520"/>
          </a:xfrm>
          <a:prstGeom prst="rect">
            <a:avLst/>
          </a:prstGeom>
          <a:solidFill>
            <a:srgbClr val="E7F3F3"/>
          </a:solidFill>
          <a:ln>
            <a:noFill/>
          </a:ln>
        </p:spPr>
      </p:sp>
      <p:sp>
        <p:nvSpPr>
          <p:cNvPr id="24" name="Text 24"/>
          <p:cNvSpPr txBox="1"/>
          <p:nvPr/>
        </p:nvSpPr>
        <p:spPr>
          <a:xfrm>
            <a:off x="8241791" y="3136392"/>
            <a:ext cx="3261360" cy="548640"/>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Sorties simulées</a:t>
            </a:r>
            <a:endParaRPr lang="fr-FR" sz="1700"/>
          </a:p>
        </p:txBody>
      </p:sp>
      <p:sp>
        <p:nvSpPr>
          <p:cNvPr id="25" name="Panel 25"/>
          <p:cNvSpPr/>
          <p:nvPr/>
        </p:nvSpPr>
        <p:spPr>
          <a:xfrm>
            <a:off x="594360" y="4224528"/>
            <a:ext cx="6720840" cy="1600200"/>
          </a:xfrm>
          <a:prstGeom prst="rect">
            <a:avLst/>
          </a:prstGeom>
          <a:solidFill>
            <a:srgbClr val="FFFFFF"/>
          </a:solidFill>
          <a:ln w="9525">
            <a:solidFill>
              <a:srgbClr val="D9E3E9"/>
            </a:solidFill>
          </a:ln>
        </p:spPr>
      </p:sp>
      <p:sp>
        <p:nvSpPr>
          <p:cNvPr id="26" name="Panel 26"/>
          <p:cNvSpPr/>
          <p:nvPr/>
        </p:nvSpPr>
        <p:spPr>
          <a:xfrm>
            <a:off x="594360" y="4224528"/>
            <a:ext cx="50292" cy="1600200"/>
          </a:xfrm>
          <a:prstGeom prst="rect">
            <a:avLst/>
          </a:prstGeom>
          <a:solidFill>
            <a:srgbClr val="087F8C"/>
          </a:solidFill>
          <a:ln>
            <a:noFill/>
          </a:ln>
        </p:spPr>
      </p:sp>
      <p:sp>
        <p:nvSpPr>
          <p:cNvPr id="27" name="Text 27"/>
          <p:cNvSpPr txBox="1"/>
          <p:nvPr/>
        </p:nvSpPr>
        <p:spPr>
          <a:xfrm>
            <a:off x="777240" y="4407408"/>
            <a:ext cx="63550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Comparaison numérique</a:t>
            </a:r>
            <a:endParaRPr lang="fr-FR" sz="2100"/>
          </a:p>
        </p:txBody>
      </p:sp>
      <p:sp>
        <p:nvSpPr>
          <p:cNvPr id="28" name="Text 28"/>
          <p:cNvSpPr txBox="1"/>
          <p:nvPr/>
        </p:nvSpPr>
        <p:spPr>
          <a:xfrm>
            <a:off x="777240" y="5093208"/>
            <a:ext cx="6355079" cy="64008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Cosine · L2 · Erreur absolue · Erreur relative</a:t>
            </a:r>
            <a:endParaRPr lang="fr-FR" sz="1900"/>
          </a:p>
        </p:txBody>
      </p:sp>
      <p:sp>
        <p:nvSpPr>
          <p:cNvPr id="29" name="Panel 29"/>
          <p:cNvSpPr/>
          <p:nvPr/>
        </p:nvSpPr>
        <p:spPr>
          <a:xfrm>
            <a:off x="7589520" y="4224528"/>
            <a:ext cx="3977639" cy="1600200"/>
          </a:xfrm>
          <a:prstGeom prst="rect">
            <a:avLst/>
          </a:prstGeom>
          <a:solidFill>
            <a:srgbClr val="FFFFFF"/>
          </a:solidFill>
          <a:ln w="9525">
            <a:solidFill>
              <a:srgbClr val="D9E3E9"/>
            </a:solidFill>
          </a:ln>
        </p:spPr>
      </p:sp>
      <p:sp>
        <p:nvSpPr>
          <p:cNvPr id="30" name="Panel 30"/>
          <p:cNvSpPr/>
          <p:nvPr/>
        </p:nvSpPr>
        <p:spPr>
          <a:xfrm>
            <a:off x="7589520" y="4224528"/>
            <a:ext cx="50292" cy="1600200"/>
          </a:xfrm>
          <a:prstGeom prst="rect">
            <a:avLst/>
          </a:prstGeom>
          <a:solidFill>
            <a:srgbClr val="D97842"/>
          </a:solidFill>
          <a:ln>
            <a:noFill/>
          </a:ln>
        </p:spPr>
      </p:sp>
      <p:sp>
        <p:nvSpPr>
          <p:cNvPr id="31" name="Text 31"/>
          <p:cNvSpPr txBox="1"/>
          <p:nvPr/>
        </p:nvSpPr>
        <p:spPr>
          <a:xfrm>
            <a:off x="7772400" y="4407408"/>
            <a:ext cx="36118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D97842"/>
                </a:solidFill>
                <a:latin typeface="Liberation Sans"/>
                <a:ea typeface="Noto Sans CJK SC"/>
              </a:rPr>
              <a:t>Diagnostic</a:t>
            </a:r>
            <a:endParaRPr lang="fr-FR" sz="2100"/>
          </a:p>
        </p:txBody>
      </p:sp>
      <p:sp>
        <p:nvSpPr>
          <p:cNvPr id="32" name="Text 32"/>
          <p:cNvSpPr txBox="1"/>
          <p:nvPr/>
        </p:nvSpPr>
        <p:spPr>
          <a:xfrm>
            <a:off x="7772400" y="5093208"/>
            <a:ext cx="3611879" cy="640080"/>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Activer / désactiver</a:t>
            </a:r>
            <a:endParaRPr lang="fr-FR" sz="1800"/>
          </a:p>
          <a:p>
            <a:pPr marL="0" marR="0">
              <a:lnSpc>
                <a:spcPct val="110000"/>
              </a:lnSpc>
              <a:spcAft>
                <a:spcPts val="350"/>
              </a:spcAft>
            </a:pPr>
            <a:r>
              <a:rPr lang="fr-FR" sz="1800" b="0">
                <a:solidFill>
                  <a:srgbClr val="243B4A"/>
                </a:solidFill>
                <a:latin typeface="Liberation Sans"/>
                <a:ea typeface="Noto Sans CJK SC"/>
              </a:rPr>
              <a:t>les passes concernées</a:t>
            </a:r>
            <a:endParaRPr lang="fr-FR" sz="1800"/>
          </a:p>
        </p:txBody>
      </p:sp>
      <p:sp>
        <p:nvSpPr>
          <p:cNvPr id="33" name="Text 33"/>
          <p:cNvSpPr txBox="1"/>
          <p:nvPr/>
        </p:nvSpPr>
        <p:spPr>
          <a:xfrm>
            <a:off x="640080" y="6035040"/>
            <a:ext cx="10972800" cy="228600"/>
          </a:xfrm>
          <a:prstGeom prst="rect">
            <a:avLst/>
          </a:prstGeom>
          <a:noFill/>
          <a:ln>
            <a:noFill/>
          </a:ln>
        </p:spPr>
        <p:txBody>
          <a:bodyPr wrap="square" lIns="0" rIns="0" tIns="0" bIns="0"/>
          <a:lstStyle/>
          <a:p>
            <a:pPr marL="0" marR="0">
              <a:lnSpc>
                <a:spcPct val="110000"/>
              </a:lnSpc>
              <a:spcAft>
                <a:spcPts val="350"/>
              </a:spcAft>
            </a:pPr>
            <a:r>
              <a:rPr lang="fr-FR" sz="1200" b="0">
                <a:solidFill>
                  <a:srgbClr val="627685"/>
                </a:solidFill>
                <a:latin typeface="Liberation Sans"/>
                <a:ea typeface="Noto Sans CJK SC"/>
              </a:rPr>
              <a:t>Le dispositif est réalisé ; aucun seuil ou taux de réussite non fourni n’est annoncé.</a:t>
            </a:r>
            <a:endParaRPr lang="fr-FR" sz="1200"/>
          </a:p>
        </p:txBody>
      </p:sp>
      <p:sp>
        <p:nvSpPr>
          <p:cNvPr id="34" name="Text 34"/>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35" name="Text 35"/>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11 / 20</a:t>
            </a:r>
            <a:endParaRPr lang="fr-FR" sz="1100"/>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03 · NOUVELLE ARCHITECTURE</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Un langage commun pour préparer les calculs</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48640" y="2011680"/>
            <a:ext cx="2532888" cy="914400"/>
          </a:xfrm>
          <a:prstGeom prst="rect">
            <a:avLst/>
          </a:prstGeom>
          <a:solidFill>
            <a:srgbClr val="E7F3F3"/>
          </a:solidFill>
          <a:ln>
            <a:noFill/>
          </a:ln>
        </p:spPr>
      </p:sp>
      <p:sp>
        <p:nvSpPr>
          <p:cNvPr id="7" name="Text 7"/>
          <p:cNvSpPr txBox="1"/>
          <p:nvPr/>
        </p:nvSpPr>
        <p:spPr>
          <a:xfrm>
            <a:off x="658368" y="2176272"/>
            <a:ext cx="2313432"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Modèle ONNX</a:t>
            </a:r>
            <a:endParaRPr lang="fr-FR" sz="1800"/>
          </a:p>
        </p:txBody>
      </p:sp>
      <p:sp>
        <p:nvSpPr>
          <p:cNvPr id="8" name="Text 8"/>
          <p:cNvSpPr txBox="1"/>
          <p:nvPr/>
        </p:nvSpPr>
        <p:spPr>
          <a:xfrm>
            <a:off x="3136392" y="222199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9" name="Panel 9"/>
          <p:cNvSpPr/>
          <p:nvPr/>
        </p:nvSpPr>
        <p:spPr>
          <a:xfrm>
            <a:off x="3392424" y="2011680"/>
            <a:ext cx="2532888" cy="914400"/>
          </a:xfrm>
          <a:prstGeom prst="rect">
            <a:avLst/>
          </a:prstGeom>
          <a:solidFill>
            <a:srgbClr val="E7F3F3"/>
          </a:solidFill>
          <a:ln>
            <a:noFill/>
          </a:ln>
        </p:spPr>
      </p:sp>
      <p:sp>
        <p:nvSpPr>
          <p:cNvPr id="10" name="Text 10"/>
          <p:cNvSpPr txBox="1"/>
          <p:nvPr/>
        </p:nvSpPr>
        <p:spPr>
          <a:xfrm>
            <a:off x="3502152" y="2176272"/>
            <a:ext cx="2313432"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IR de graphe StableHLO</a:t>
            </a:r>
            <a:endParaRPr lang="fr-FR" sz="1800"/>
          </a:p>
        </p:txBody>
      </p:sp>
      <p:sp>
        <p:nvSpPr>
          <p:cNvPr id="11" name="Text 11"/>
          <p:cNvSpPr txBox="1"/>
          <p:nvPr/>
        </p:nvSpPr>
        <p:spPr>
          <a:xfrm>
            <a:off x="5980176" y="222199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2" name="Panel 12"/>
          <p:cNvSpPr/>
          <p:nvPr/>
        </p:nvSpPr>
        <p:spPr>
          <a:xfrm>
            <a:off x="6236207" y="2011680"/>
            <a:ext cx="2532888" cy="914400"/>
          </a:xfrm>
          <a:prstGeom prst="rect">
            <a:avLst/>
          </a:prstGeom>
          <a:solidFill>
            <a:srgbClr val="E7F3F3"/>
          </a:solidFill>
          <a:ln>
            <a:noFill/>
          </a:ln>
        </p:spPr>
      </p:sp>
      <p:sp>
        <p:nvSpPr>
          <p:cNvPr id="13" name="Text 13"/>
          <p:cNvSpPr txBox="1"/>
          <p:nvPr/>
        </p:nvSpPr>
        <p:spPr>
          <a:xfrm>
            <a:off x="6345936" y="2176272"/>
            <a:ext cx="2313432"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Transformations</a:t>
            </a:r>
            <a:endParaRPr lang="fr-FR" sz="1800"/>
          </a:p>
        </p:txBody>
      </p:sp>
      <p:sp>
        <p:nvSpPr>
          <p:cNvPr id="14" name="Text 14"/>
          <p:cNvSpPr txBox="1"/>
          <p:nvPr/>
        </p:nvSpPr>
        <p:spPr>
          <a:xfrm>
            <a:off x="8823960" y="222199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5" name="Panel 15"/>
          <p:cNvSpPr/>
          <p:nvPr/>
        </p:nvSpPr>
        <p:spPr>
          <a:xfrm>
            <a:off x="9079992" y="2011680"/>
            <a:ext cx="2532888" cy="914400"/>
          </a:xfrm>
          <a:prstGeom prst="rect">
            <a:avLst/>
          </a:prstGeom>
          <a:solidFill>
            <a:srgbClr val="E7F3F3"/>
          </a:solidFill>
          <a:ln>
            <a:noFill/>
          </a:ln>
        </p:spPr>
      </p:sp>
      <p:sp>
        <p:nvSpPr>
          <p:cNvPr id="16" name="Text 16"/>
          <p:cNvSpPr txBox="1"/>
          <p:nvPr/>
        </p:nvSpPr>
        <p:spPr>
          <a:xfrm>
            <a:off x="9189719" y="2176272"/>
            <a:ext cx="2313432"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Backend</a:t>
            </a:r>
            <a:endParaRPr lang="fr-FR" sz="1800"/>
          </a:p>
        </p:txBody>
      </p:sp>
      <p:sp>
        <p:nvSpPr>
          <p:cNvPr id="17" name="Panel 17"/>
          <p:cNvSpPr/>
          <p:nvPr/>
        </p:nvSpPr>
        <p:spPr>
          <a:xfrm>
            <a:off x="594360" y="3429000"/>
            <a:ext cx="5349240" cy="2194560"/>
          </a:xfrm>
          <a:prstGeom prst="rect">
            <a:avLst/>
          </a:prstGeom>
          <a:solidFill>
            <a:srgbClr val="FFFFFF"/>
          </a:solidFill>
          <a:ln w="9525">
            <a:solidFill>
              <a:srgbClr val="D9E3E9"/>
            </a:solidFill>
          </a:ln>
        </p:spPr>
      </p:sp>
      <p:sp>
        <p:nvSpPr>
          <p:cNvPr id="18" name="Panel 18"/>
          <p:cNvSpPr/>
          <p:nvPr/>
        </p:nvSpPr>
        <p:spPr>
          <a:xfrm>
            <a:off x="594360" y="3429000"/>
            <a:ext cx="50292" cy="2194560"/>
          </a:xfrm>
          <a:prstGeom prst="rect">
            <a:avLst/>
          </a:prstGeom>
          <a:solidFill>
            <a:srgbClr val="087F8C"/>
          </a:solidFill>
          <a:ln>
            <a:noFill/>
          </a:ln>
        </p:spPr>
      </p:sp>
      <p:sp>
        <p:nvSpPr>
          <p:cNvPr id="19" name="Text 19"/>
          <p:cNvSpPr txBox="1"/>
          <p:nvPr/>
        </p:nvSpPr>
        <p:spPr>
          <a:xfrm>
            <a:off x="777240" y="361188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IR : description du programme</a:t>
            </a:r>
            <a:endParaRPr lang="fr-FR" sz="2100"/>
          </a:p>
        </p:txBody>
      </p:sp>
      <p:sp>
        <p:nvSpPr>
          <p:cNvPr id="20" name="Text 20"/>
          <p:cNvSpPr txBox="1"/>
          <p:nvPr/>
        </p:nvSpPr>
        <p:spPr>
          <a:xfrm>
            <a:off x="777240" y="4297680"/>
            <a:ext cx="4983479" cy="123443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StableHLO décrit les calculs du graphe.</a:t>
            </a:r>
            <a:endParaRPr lang="fr-FR" sz="1900"/>
          </a:p>
          <a:p>
            <a:pPr marL="0" marR="0">
              <a:lnSpc>
                <a:spcPct val="110000"/>
              </a:lnSpc>
              <a:spcAft>
                <a:spcPts val="350"/>
              </a:spcAft>
            </a:pPr>
            <a:r>
              <a:rPr lang="fr-FR" sz="1900" b="0">
                <a:solidFill>
                  <a:srgbClr val="243B4A"/>
                </a:solidFill>
                <a:latin typeface="Liberation Sans"/>
                <a:ea typeface="Noto Sans CJK SC"/>
              </a:rPr>
              <a:t>MLIR fournit le cadre de transformation.</a:t>
            </a:r>
            <a:endParaRPr lang="fr-FR" sz="1900"/>
          </a:p>
          <a:p>
            <a:pPr marL="0" marR="0">
              <a:lnSpc>
                <a:spcPct val="110000"/>
              </a:lnSpc>
              <a:spcAft>
                <a:spcPts val="350"/>
              </a:spcAft>
            </a:pPr>
            <a:r>
              <a:rPr lang="fr-FR" sz="1900" b="0">
                <a:solidFill>
                  <a:srgbClr val="243B4A"/>
                </a:solidFill>
                <a:latin typeface="Liberation Sans"/>
                <a:ea typeface="Noto Sans CJK SC"/>
              </a:rPr>
              <a:t>Le backend prépare la cible matérielle.</a:t>
            </a:r>
            <a:endParaRPr lang="fr-FR" sz="1900"/>
          </a:p>
        </p:txBody>
      </p:sp>
      <p:sp>
        <p:nvSpPr>
          <p:cNvPr id="21" name="Panel 21"/>
          <p:cNvSpPr/>
          <p:nvPr/>
        </p:nvSpPr>
        <p:spPr>
          <a:xfrm>
            <a:off x="6217920" y="3429000"/>
            <a:ext cx="5349240" cy="2194560"/>
          </a:xfrm>
          <a:prstGeom prst="rect">
            <a:avLst/>
          </a:prstGeom>
          <a:solidFill>
            <a:srgbClr val="FFFFFF"/>
          </a:solidFill>
          <a:ln w="9525">
            <a:solidFill>
              <a:srgbClr val="D9E3E9"/>
            </a:solidFill>
          </a:ln>
        </p:spPr>
      </p:sp>
      <p:sp>
        <p:nvSpPr>
          <p:cNvPr id="22" name="Panel 22"/>
          <p:cNvSpPr/>
          <p:nvPr/>
        </p:nvSpPr>
        <p:spPr>
          <a:xfrm>
            <a:off x="6217920" y="3429000"/>
            <a:ext cx="50292" cy="2194560"/>
          </a:xfrm>
          <a:prstGeom prst="rect">
            <a:avLst/>
          </a:prstGeom>
          <a:solidFill>
            <a:srgbClr val="D97842"/>
          </a:solidFill>
          <a:ln>
            <a:noFill/>
          </a:ln>
        </p:spPr>
      </p:sp>
      <p:sp>
        <p:nvSpPr>
          <p:cNvPr id="23" name="Text 23"/>
          <p:cNvSpPr txBox="1"/>
          <p:nvPr/>
        </p:nvSpPr>
        <p:spPr>
          <a:xfrm>
            <a:off x="6400800" y="361188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D97842"/>
                </a:solidFill>
                <a:latin typeface="Liberation Sans"/>
                <a:ea typeface="Noto Sans CJK SC"/>
              </a:rPr>
              <a:t>État actuel</a:t>
            </a:r>
            <a:endParaRPr lang="fr-FR" sz="2100"/>
          </a:p>
        </p:txBody>
      </p:sp>
      <p:sp>
        <p:nvSpPr>
          <p:cNvPr id="24" name="Text 24"/>
          <p:cNvSpPr txBox="1"/>
          <p:nvPr/>
        </p:nvSpPr>
        <p:spPr>
          <a:xfrm>
            <a:off x="6400800" y="4297680"/>
            <a:ext cx="4983479" cy="123443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Adaptation de l’IR : en cours</a:t>
            </a:r>
            <a:endParaRPr lang="fr-FR" sz="1900"/>
          </a:p>
          <a:p>
            <a:pPr marL="0" marR="0">
              <a:lnSpc>
                <a:spcPct val="110000"/>
              </a:lnSpc>
              <a:spcAft>
                <a:spcPts val="350"/>
              </a:spcAft>
            </a:pPr>
            <a:r>
              <a:rPr lang="fr-FR" sz="1900" b="0">
                <a:solidFill>
                  <a:srgbClr val="243B4A"/>
                </a:solidFill>
                <a:latin typeface="Liberation Sans"/>
                <a:ea typeface="Noto Sans CJK SC"/>
              </a:rPr>
              <a:t>Interfaces et cadre : réalisés</a:t>
            </a:r>
            <a:endParaRPr lang="fr-FR" sz="1900"/>
          </a:p>
          <a:p>
            <a:pPr marL="0" marR="0">
              <a:lnSpc>
                <a:spcPct val="110000"/>
              </a:lnSpc>
              <a:spcAft>
                <a:spcPts val="350"/>
              </a:spcAft>
            </a:pPr>
            <a:r>
              <a:rPr lang="fr-FR" sz="1900" b="0">
                <a:solidFill>
                  <a:srgbClr val="243B4A"/>
                </a:solidFill>
                <a:latin typeface="Liberation Sans"/>
                <a:ea typeface="Noto Sans CJK SC"/>
              </a:rPr>
              <a:t>Modèles quantifiés : prochaine étape</a:t>
            </a:r>
            <a:endParaRPr lang="fr-FR" sz="1900"/>
          </a:p>
        </p:txBody>
      </p:sp>
      <p:sp>
        <p:nvSpPr>
          <p:cNvPr id="25" name="Text 25"/>
          <p:cNvSpPr txBox="1"/>
          <p:nvPr/>
        </p:nvSpPr>
        <p:spPr>
          <a:xfrm>
            <a:off x="640080" y="6035040"/>
            <a:ext cx="10972800" cy="228600"/>
          </a:xfrm>
          <a:prstGeom prst="rect">
            <a:avLst/>
          </a:prstGeom>
          <a:noFill/>
          <a:ln>
            <a:noFill/>
          </a:ln>
        </p:spPr>
        <p:txBody>
          <a:bodyPr wrap="square" lIns="0" rIns="0" tIns="0" bIns="0"/>
          <a:lstStyle/>
          <a:p>
            <a:pPr marL="0" marR="0">
              <a:lnSpc>
                <a:spcPct val="110000"/>
              </a:lnSpc>
              <a:spcAft>
                <a:spcPts val="350"/>
              </a:spcAft>
            </a:pPr>
            <a:r>
              <a:rPr lang="fr-FR" sz="1200" b="0">
                <a:solidFill>
                  <a:srgbClr val="627685"/>
                </a:solidFill>
                <a:latin typeface="Liberation Sans"/>
                <a:ea typeface="Noto Sans CJK SC"/>
              </a:rPr>
              <a:t>Sources : MLIR Language Reference [R1] · StableHLO specification [R2].</a:t>
            </a:r>
            <a:endParaRPr lang="fr-FR" sz="1200"/>
          </a:p>
        </p:txBody>
      </p:sp>
      <p:sp>
        <p:nvSpPr>
          <p:cNvPr id="26" name="Text 26"/>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7" name="Text 27"/>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12 / 20</a:t>
            </a:r>
            <a:endParaRPr lang="fr-FR" sz="1100"/>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03 · OPTIMISATION DES TRANSPOSITIONS</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Egg compare plusieurs façons de calculer</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48640" y="1874519"/>
            <a:ext cx="3480816" cy="914400"/>
          </a:xfrm>
          <a:prstGeom prst="rect">
            <a:avLst/>
          </a:prstGeom>
          <a:solidFill>
            <a:srgbClr val="E7F3F3"/>
          </a:solidFill>
          <a:ln>
            <a:noFill/>
          </a:ln>
        </p:spPr>
      </p:sp>
      <p:sp>
        <p:nvSpPr>
          <p:cNvPr id="7" name="Text 7"/>
          <p:cNvSpPr txBox="1"/>
          <p:nvPr/>
        </p:nvSpPr>
        <p:spPr>
          <a:xfrm>
            <a:off x="658368" y="2039112"/>
            <a:ext cx="3261360"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Graphe de calcul</a:t>
            </a:r>
            <a:endParaRPr lang="fr-FR" sz="1800"/>
          </a:p>
        </p:txBody>
      </p:sp>
      <p:sp>
        <p:nvSpPr>
          <p:cNvPr id="8" name="Text 8"/>
          <p:cNvSpPr txBox="1"/>
          <p:nvPr/>
        </p:nvSpPr>
        <p:spPr>
          <a:xfrm>
            <a:off x="4084319" y="2084831"/>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9" name="Panel 9"/>
          <p:cNvSpPr/>
          <p:nvPr/>
        </p:nvSpPr>
        <p:spPr>
          <a:xfrm>
            <a:off x="4340351" y="1874519"/>
            <a:ext cx="3480816" cy="914400"/>
          </a:xfrm>
          <a:prstGeom prst="rect">
            <a:avLst/>
          </a:prstGeom>
          <a:solidFill>
            <a:srgbClr val="E7F3F3"/>
          </a:solidFill>
          <a:ln>
            <a:noFill/>
          </a:ln>
        </p:spPr>
      </p:sp>
      <p:sp>
        <p:nvSpPr>
          <p:cNvPr id="10" name="Text 10"/>
          <p:cNvSpPr txBox="1"/>
          <p:nvPr/>
        </p:nvSpPr>
        <p:spPr>
          <a:xfrm>
            <a:off x="4450080" y="2039112"/>
            <a:ext cx="3261360"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Interface que je réalise</a:t>
            </a:r>
            <a:endParaRPr lang="fr-FR" sz="1800"/>
          </a:p>
        </p:txBody>
      </p:sp>
      <p:sp>
        <p:nvSpPr>
          <p:cNvPr id="11" name="Text 11"/>
          <p:cNvSpPr txBox="1"/>
          <p:nvPr/>
        </p:nvSpPr>
        <p:spPr>
          <a:xfrm>
            <a:off x="7876032" y="2084831"/>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2" name="Panel 12"/>
          <p:cNvSpPr/>
          <p:nvPr/>
        </p:nvSpPr>
        <p:spPr>
          <a:xfrm>
            <a:off x="8132063" y="1874519"/>
            <a:ext cx="3480816" cy="914400"/>
          </a:xfrm>
          <a:prstGeom prst="rect">
            <a:avLst/>
          </a:prstGeom>
          <a:solidFill>
            <a:srgbClr val="E7F3F3"/>
          </a:solidFill>
          <a:ln>
            <a:noFill/>
          </a:ln>
        </p:spPr>
      </p:sp>
      <p:sp>
        <p:nvSpPr>
          <p:cNvPr id="13" name="Text 13"/>
          <p:cNvSpPr txBox="1"/>
          <p:nvPr/>
        </p:nvSpPr>
        <p:spPr>
          <a:xfrm>
            <a:off x="8241791" y="2039112"/>
            <a:ext cx="3261360"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Formes équivalentes dans egg</a:t>
            </a:r>
            <a:endParaRPr lang="fr-FR" sz="1800"/>
          </a:p>
        </p:txBody>
      </p:sp>
      <p:sp>
        <p:nvSpPr>
          <p:cNvPr id="14" name="Panel 14"/>
          <p:cNvSpPr/>
          <p:nvPr/>
        </p:nvSpPr>
        <p:spPr>
          <a:xfrm>
            <a:off x="548640" y="3246120"/>
            <a:ext cx="3480816" cy="914400"/>
          </a:xfrm>
          <a:prstGeom prst="rect">
            <a:avLst/>
          </a:prstGeom>
          <a:solidFill>
            <a:srgbClr val="E7F3F3"/>
          </a:solidFill>
          <a:ln>
            <a:noFill/>
          </a:ln>
        </p:spPr>
      </p:sp>
      <p:sp>
        <p:nvSpPr>
          <p:cNvPr id="15" name="Text 15"/>
          <p:cNvSpPr txBox="1"/>
          <p:nvPr/>
        </p:nvSpPr>
        <p:spPr>
          <a:xfrm>
            <a:off x="658368" y="3410712"/>
            <a:ext cx="3261360"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Règles d’égalité</a:t>
            </a:r>
            <a:endParaRPr lang="fr-FR" sz="1800"/>
          </a:p>
        </p:txBody>
      </p:sp>
      <p:sp>
        <p:nvSpPr>
          <p:cNvPr id="16" name="Text 16"/>
          <p:cNvSpPr txBox="1"/>
          <p:nvPr/>
        </p:nvSpPr>
        <p:spPr>
          <a:xfrm>
            <a:off x="4084319" y="345643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7" name="Panel 17"/>
          <p:cNvSpPr/>
          <p:nvPr/>
        </p:nvSpPr>
        <p:spPr>
          <a:xfrm>
            <a:off x="4340351" y="3246120"/>
            <a:ext cx="3480816" cy="914400"/>
          </a:xfrm>
          <a:prstGeom prst="rect">
            <a:avLst/>
          </a:prstGeom>
          <a:solidFill>
            <a:srgbClr val="E7F3F3"/>
          </a:solidFill>
          <a:ln>
            <a:noFill/>
          </a:ln>
        </p:spPr>
      </p:sp>
      <p:sp>
        <p:nvSpPr>
          <p:cNvPr id="18" name="Text 18"/>
          <p:cNvSpPr txBox="1"/>
          <p:nvPr/>
        </p:nvSpPr>
        <p:spPr>
          <a:xfrm>
            <a:off x="4450080" y="3410712"/>
            <a:ext cx="3261360"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Coût fourni par le backend</a:t>
            </a:r>
            <a:endParaRPr lang="fr-FR" sz="1800"/>
          </a:p>
        </p:txBody>
      </p:sp>
      <p:sp>
        <p:nvSpPr>
          <p:cNvPr id="19" name="Text 19"/>
          <p:cNvSpPr txBox="1"/>
          <p:nvPr/>
        </p:nvSpPr>
        <p:spPr>
          <a:xfrm>
            <a:off x="7876032" y="345643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0" name="Panel 20"/>
          <p:cNvSpPr/>
          <p:nvPr/>
        </p:nvSpPr>
        <p:spPr>
          <a:xfrm>
            <a:off x="8132063" y="3246120"/>
            <a:ext cx="3480816" cy="914400"/>
          </a:xfrm>
          <a:prstGeom prst="rect">
            <a:avLst/>
          </a:prstGeom>
          <a:solidFill>
            <a:srgbClr val="E7F3F3"/>
          </a:solidFill>
          <a:ln>
            <a:noFill/>
          </a:ln>
        </p:spPr>
      </p:sp>
      <p:sp>
        <p:nvSpPr>
          <p:cNvPr id="21" name="Text 21"/>
          <p:cNvSpPr txBox="1"/>
          <p:nvPr/>
        </p:nvSpPr>
        <p:spPr>
          <a:xfrm>
            <a:off x="8241791" y="3410712"/>
            <a:ext cx="3261360" cy="73152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Extraction puis retour MLIR</a:t>
            </a:r>
            <a:endParaRPr lang="fr-FR" sz="1800"/>
          </a:p>
        </p:txBody>
      </p:sp>
      <p:sp>
        <p:nvSpPr>
          <p:cNvPr id="22" name="Panel 22"/>
          <p:cNvSpPr/>
          <p:nvPr/>
        </p:nvSpPr>
        <p:spPr>
          <a:xfrm>
            <a:off x="594360" y="4617720"/>
            <a:ext cx="5349240" cy="1371600"/>
          </a:xfrm>
          <a:prstGeom prst="rect">
            <a:avLst/>
          </a:prstGeom>
          <a:solidFill>
            <a:srgbClr val="FFFFFF"/>
          </a:solidFill>
          <a:ln w="9525">
            <a:solidFill>
              <a:srgbClr val="D9E3E9"/>
            </a:solidFill>
          </a:ln>
        </p:spPr>
      </p:sp>
      <p:sp>
        <p:nvSpPr>
          <p:cNvPr id="23" name="Panel 23"/>
          <p:cNvSpPr/>
          <p:nvPr/>
        </p:nvSpPr>
        <p:spPr>
          <a:xfrm>
            <a:off x="594360" y="4617720"/>
            <a:ext cx="50292" cy="1371600"/>
          </a:xfrm>
          <a:prstGeom prst="rect">
            <a:avLst/>
          </a:prstGeom>
          <a:solidFill>
            <a:srgbClr val="087F8C"/>
          </a:solidFill>
          <a:ln>
            <a:noFill/>
          </a:ln>
        </p:spPr>
      </p:sp>
      <p:sp>
        <p:nvSpPr>
          <p:cNvPr id="24" name="Text 24"/>
          <p:cNvSpPr txBox="1"/>
          <p:nvPr/>
        </p:nvSpPr>
        <p:spPr>
          <a:xfrm>
            <a:off x="777240" y="480060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Intégration</a:t>
            </a:r>
            <a:endParaRPr lang="fr-FR" sz="2100"/>
          </a:p>
        </p:txBody>
      </p:sp>
      <p:sp>
        <p:nvSpPr>
          <p:cNvPr id="25" name="Text 25"/>
          <p:cNvSpPr txBox="1"/>
          <p:nvPr/>
        </p:nvSpPr>
        <p:spPr>
          <a:xfrm>
            <a:off x="777240" y="5486400"/>
            <a:ext cx="4983479" cy="41147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Option déjà disponible dans la chaîne</a:t>
            </a:r>
            <a:endParaRPr lang="fr-FR" sz="1900"/>
          </a:p>
        </p:txBody>
      </p:sp>
      <p:sp>
        <p:nvSpPr>
          <p:cNvPr id="26" name="Panel 26"/>
          <p:cNvSpPr/>
          <p:nvPr/>
        </p:nvSpPr>
        <p:spPr>
          <a:xfrm>
            <a:off x="6217920" y="4617720"/>
            <a:ext cx="5349240" cy="1371600"/>
          </a:xfrm>
          <a:prstGeom prst="rect">
            <a:avLst/>
          </a:prstGeom>
          <a:solidFill>
            <a:srgbClr val="FFFFFF"/>
          </a:solidFill>
          <a:ln w="9525">
            <a:solidFill>
              <a:srgbClr val="D9E3E9"/>
            </a:solidFill>
          </a:ln>
        </p:spPr>
      </p:sp>
      <p:sp>
        <p:nvSpPr>
          <p:cNvPr id="27" name="Panel 27"/>
          <p:cNvSpPr/>
          <p:nvPr/>
        </p:nvSpPr>
        <p:spPr>
          <a:xfrm>
            <a:off x="6217920" y="4617720"/>
            <a:ext cx="50292" cy="1371600"/>
          </a:xfrm>
          <a:prstGeom prst="rect">
            <a:avLst/>
          </a:prstGeom>
          <a:solidFill>
            <a:srgbClr val="D97842"/>
          </a:solidFill>
          <a:ln>
            <a:noFill/>
          </a:ln>
        </p:spPr>
      </p:sp>
      <p:sp>
        <p:nvSpPr>
          <p:cNvPr id="28" name="Text 28"/>
          <p:cNvSpPr txBox="1"/>
          <p:nvPr/>
        </p:nvSpPr>
        <p:spPr>
          <a:xfrm>
            <a:off x="6400800" y="480060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D97842"/>
                </a:solidFill>
                <a:latin typeface="Liberation Sans"/>
                <a:ea typeface="Noto Sans CJK SC"/>
              </a:rPr>
              <a:t>Limite</a:t>
            </a:r>
            <a:endParaRPr lang="fr-FR" sz="2100"/>
          </a:p>
        </p:txBody>
      </p:sp>
      <p:sp>
        <p:nvSpPr>
          <p:cNvPr id="29" name="Text 29"/>
          <p:cNvSpPr txBox="1"/>
          <p:nvPr/>
        </p:nvSpPr>
        <p:spPr>
          <a:xfrm>
            <a:off x="6400800" y="5486400"/>
            <a:ext cx="4983479" cy="41147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Modèle de coût encore à améliorer</a:t>
            </a:r>
            <a:endParaRPr lang="fr-FR" sz="1900"/>
          </a:p>
        </p:txBody>
      </p:sp>
      <p:sp>
        <p:nvSpPr>
          <p:cNvPr id="30" name="Text 30"/>
          <p:cNvSpPr txBox="1"/>
          <p:nvPr/>
        </p:nvSpPr>
        <p:spPr>
          <a:xfrm>
            <a:off x="640080" y="6126480"/>
            <a:ext cx="10972800" cy="201168"/>
          </a:xfrm>
          <a:prstGeom prst="rect">
            <a:avLst/>
          </a:prstGeom>
          <a:noFill/>
          <a:ln>
            <a:noFill/>
          </a:ln>
        </p:spPr>
        <p:txBody>
          <a:bodyPr wrap="square" lIns="0" rIns="0" tIns="0" bIns="0"/>
          <a:lstStyle/>
          <a:p>
            <a:pPr marL="0" marR="0">
              <a:lnSpc>
                <a:spcPct val="110000"/>
              </a:lnSpc>
              <a:spcAft>
                <a:spcPts val="350"/>
              </a:spcAft>
            </a:pPr>
            <a:r>
              <a:rPr lang="fr-FR" sz="1100" b="0">
                <a:solidFill>
                  <a:srgbClr val="627685"/>
                </a:solidFill>
                <a:latin typeface="Liberation Sans"/>
                <a:ea typeface="Noto Sans CJK SC"/>
              </a:rPr>
              <a:t>Sources : egg [R3] · Exemple public d’interface [R8] (egglog, distinct du projet).</a:t>
            </a:r>
            <a:endParaRPr lang="fr-FR" sz="1100"/>
          </a:p>
        </p:txBody>
      </p:sp>
      <p:sp>
        <p:nvSpPr>
          <p:cNvPr id="31" name="Text 31"/>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32" name="Text 32"/>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13 / 20</a:t>
            </a:r>
            <a:endParaRPr lang="fr-FR" sz="1100"/>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03 · TRANSPOSE : ILLUSTRATION</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Un exemple publié pour comprendre les réécritures</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Text 6"/>
          <p:cNvSpPr txBox="1"/>
          <p:nvPr/>
        </p:nvSpPr>
        <p:spPr>
          <a:xfrm>
            <a:off x="640080" y="1554480"/>
            <a:ext cx="10972800" cy="274320"/>
          </a:xfrm>
          <a:prstGeom prst="rect">
            <a:avLst/>
          </a:prstGeom>
          <a:noFill/>
          <a:ln>
            <a:noFill/>
          </a:ln>
        </p:spPr>
        <p:txBody>
          <a:bodyPr wrap="square" lIns="0" rIns="0" tIns="0" bIns="0"/>
          <a:lstStyle/>
          <a:p>
            <a:pPr marL="0" marR="0">
              <a:lnSpc>
                <a:spcPct val="110000"/>
              </a:lnSpc>
              <a:spcAft>
                <a:spcPts val="350"/>
              </a:spcAft>
            </a:pPr>
            <a:r>
              <a:rPr lang="fr-FR" sz="1600" b="0">
                <a:solidFill>
                  <a:srgbClr val="087F8C"/>
                </a:solidFill>
                <a:latin typeface="Liberation Sans"/>
                <a:ea typeface="Noto Sans CJK SC"/>
              </a:rPr>
              <a:t>Transpose : changer l’ordre des dimensions d’un tableau.</a:t>
            </a:r>
            <a:endParaRPr lang="fr-FR" sz="1600"/>
          </a:p>
        </p:txBody>
      </p:sp>
      <p:pic>
        <p:nvPicPr>
          <p:cNvPr id="7" name="nncase-figure2.png"/>
          <p:cNvPicPr>
            <a:picLocks noChangeAspect="1"/>
          </p:cNvPicPr>
          <p:nvPr/>
        </p:nvPicPr>
        <p:blipFill>
          <a:blip r:embed="rIdImage1"/>
          <a:stretch>
            <a:fillRect/>
          </a:stretch>
        </p:blipFill>
        <p:spPr>
          <a:xfrm>
            <a:off x="3080234" y="1920240"/>
            <a:ext cx="6001050" cy="3246120"/>
          </a:xfrm>
          <a:prstGeom prst="rect">
            <a:avLst/>
          </a:prstGeom>
        </p:spPr>
      </p:pic>
      <p:sp>
        <p:nvSpPr>
          <p:cNvPr id="8" name="Text 8"/>
          <p:cNvSpPr txBox="1"/>
          <p:nvPr/>
        </p:nvSpPr>
        <p:spPr>
          <a:xfrm>
            <a:off x="685800" y="5239512"/>
            <a:ext cx="10789920" cy="68580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Déplacer des transpositions peut rendre d’autres optimisations possibles.</a:t>
            </a:r>
            <a:endParaRPr lang="fr-FR" sz="1800"/>
          </a:p>
          <a:p>
            <a:pPr marL="0" marR="0">
              <a:lnSpc>
                <a:spcPct val="110000"/>
              </a:lnSpc>
              <a:spcAft>
                <a:spcPts val="350"/>
              </a:spcAft>
            </a:pPr>
            <a:r>
              <a:rPr lang="fr-FR" sz="1800" b="1">
                <a:solidFill>
                  <a:srgbClr val="087F8C"/>
                </a:solidFill>
                <a:latin typeface="Liberation Sans"/>
                <a:ea typeface="Noto Sans CJK SC"/>
              </a:rPr>
              <a:t>La validité dépend des opérations, des formes et des permutations.</a:t>
            </a:r>
            <a:endParaRPr lang="fr-FR" sz="1800"/>
          </a:p>
        </p:txBody>
      </p:sp>
      <p:sp>
        <p:nvSpPr>
          <p:cNvPr id="9" name="Text 9"/>
          <p:cNvSpPr txBox="1"/>
          <p:nvPr/>
        </p:nvSpPr>
        <p:spPr>
          <a:xfrm>
            <a:off x="640080" y="5961888"/>
            <a:ext cx="10972800" cy="384048"/>
          </a:xfrm>
          <a:prstGeom prst="rect">
            <a:avLst/>
          </a:prstGeom>
          <a:noFill/>
          <a:ln>
            <a:noFill/>
          </a:ln>
        </p:spPr>
        <p:txBody>
          <a:bodyPr wrap="square" lIns="0" rIns="0" tIns="0" bIns="0"/>
          <a:lstStyle/>
          <a:p>
            <a:pPr marL="0" marR="0">
              <a:lnSpc>
                <a:spcPct val="110000"/>
              </a:lnSpc>
              <a:spcAft>
                <a:spcPts val="350"/>
              </a:spcAft>
            </a:pPr>
            <a:r>
              <a:rPr lang="fr-FR" sz="1000" b="0">
                <a:solidFill>
                  <a:srgbClr val="627685"/>
                </a:solidFill>
                <a:latin typeface="Liberation Sans"/>
                <a:ea typeface="Noto Sans CJK SC"/>
              </a:rPr>
              <a:t>Hui Guo et al., nncase, 2025 · Figure 2, p. 5 · arXiv:2512.21571v1 · CC BY-SA 4.0.</a:t>
            </a:r>
            <a:endParaRPr lang="fr-FR" sz="1000"/>
          </a:p>
          <a:p>
            <a:pPr marL="0" marR="0">
              <a:lnSpc>
                <a:spcPct val="110000"/>
              </a:lnSpc>
              <a:spcAft>
                <a:spcPts val="350"/>
              </a:spcAft>
            </a:pPr>
            <a:r>
              <a:rPr lang="fr-FR" sz="1000" b="0">
                <a:solidFill>
                  <a:srgbClr val="627685"/>
                </a:solidFill>
                <a:latin typeface="Liberation Sans"/>
                <a:ea typeface="Noto Sans CJK SC"/>
              </a:rPr>
              <a:t>Extrait de la figure publiée, rendu PNG ; illustration, pas un résultat personnel.</a:t>
            </a:r>
            <a:endParaRPr lang="fr-FR" sz="1000"/>
          </a:p>
        </p:txBody>
      </p:sp>
      <p:sp>
        <p:nvSpPr>
          <p:cNvPr id="10" name="Text 10"/>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11" name="Text 11"/>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14 / 20</a:t>
            </a:r>
            <a:endParaRPr lang="fr-FR" sz="1100"/>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03 · FUSION</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Migrer les motifs de fusion vers MLIR</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Text 6"/>
          <p:cNvSpPr txBox="1"/>
          <p:nvPr/>
        </p:nvSpPr>
        <p:spPr>
          <a:xfrm>
            <a:off x="640080" y="1755648"/>
            <a:ext cx="10972800" cy="457200"/>
          </a:xfrm>
          <a:prstGeom prst="rect">
            <a:avLst/>
          </a:prstGeom>
          <a:noFill/>
          <a:ln>
            <a:noFill/>
          </a:ln>
        </p:spPr>
        <p:txBody>
          <a:bodyPr wrap="square" lIns="0" rIns="0" tIns="0" bIns="0"/>
          <a:lstStyle/>
          <a:p>
            <a:pPr marL="0" marR="0">
              <a:lnSpc>
                <a:spcPct val="110000"/>
              </a:lnSpc>
              <a:spcAft>
                <a:spcPts val="350"/>
              </a:spcAft>
            </a:pPr>
            <a:r>
              <a:rPr lang="fr-FR" sz="2200" b="1">
                <a:solidFill>
                  <a:srgbClr val="087F8C"/>
                </a:solidFill>
                <a:latin typeface="Liberation Sans"/>
                <a:ea typeface="Noto Sans CJK SC"/>
              </a:rPr>
              <a:t>Exemples de motifs du périmètre</a:t>
            </a:r>
            <a:endParaRPr lang="fr-FR" sz="2200"/>
          </a:p>
        </p:txBody>
      </p:sp>
      <p:sp>
        <p:nvSpPr>
          <p:cNvPr id="7" name="Panel 7"/>
          <p:cNvSpPr/>
          <p:nvPr/>
        </p:nvSpPr>
        <p:spPr>
          <a:xfrm>
            <a:off x="548640" y="2423160"/>
            <a:ext cx="3480816" cy="822960"/>
          </a:xfrm>
          <a:prstGeom prst="rect">
            <a:avLst/>
          </a:prstGeom>
          <a:solidFill>
            <a:srgbClr val="E7F3F3"/>
          </a:solidFill>
          <a:ln>
            <a:noFill/>
          </a:ln>
        </p:spPr>
      </p:sp>
      <p:sp>
        <p:nvSpPr>
          <p:cNvPr id="8" name="Text 8"/>
          <p:cNvSpPr txBox="1"/>
          <p:nvPr/>
        </p:nvSpPr>
        <p:spPr>
          <a:xfrm>
            <a:off x="658368" y="2587752"/>
            <a:ext cx="3261360" cy="64008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Matmul</a:t>
            </a:r>
            <a:endParaRPr lang="fr-FR" sz="1800"/>
          </a:p>
        </p:txBody>
      </p:sp>
      <p:sp>
        <p:nvSpPr>
          <p:cNvPr id="9" name="Text 9"/>
          <p:cNvSpPr txBox="1"/>
          <p:nvPr/>
        </p:nvSpPr>
        <p:spPr>
          <a:xfrm>
            <a:off x="4084319" y="263347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0" name="Panel 10"/>
          <p:cNvSpPr/>
          <p:nvPr/>
        </p:nvSpPr>
        <p:spPr>
          <a:xfrm>
            <a:off x="4340351" y="2423160"/>
            <a:ext cx="3480816" cy="822960"/>
          </a:xfrm>
          <a:prstGeom prst="rect">
            <a:avLst/>
          </a:prstGeom>
          <a:solidFill>
            <a:srgbClr val="E7F3F3"/>
          </a:solidFill>
          <a:ln>
            <a:noFill/>
          </a:ln>
        </p:spPr>
      </p:sp>
      <p:sp>
        <p:nvSpPr>
          <p:cNvPr id="11" name="Text 11"/>
          <p:cNvSpPr txBox="1"/>
          <p:nvPr/>
        </p:nvSpPr>
        <p:spPr>
          <a:xfrm>
            <a:off x="4450080" y="2587752"/>
            <a:ext cx="3261360" cy="64008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Opérations simples suivantes</a:t>
            </a:r>
            <a:endParaRPr lang="fr-FR" sz="1800"/>
          </a:p>
        </p:txBody>
      </p:sp>
      <p:sp>
        <p:nvSpPr>
          <p:cNvPr id="12" name="Text 12"/>
          <p:cNvSpPr txBox="1"/>
          <p:nvPr/>
        </p:nvSpPr>
        <p:spPr>
          <a:xfrm>
            <a:off x="7876032" y="263347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3" name="Panel 13"/>
          <p:cNvSpPr/>
          <p:nvPr/>
        </p:nvSpPr>
        <p:spPr>
          <a:xfrm>
            <a:off x="8132063" y="2423160"/>
            <a:ext cx="3480816" cy="822960"/>
          </a:xfrm>
          <a:prstGeom prst="rect">
            <a:avLst/>
          </a:prstGeom>
          <a:solidFill>
            <a:srgbClr val="E7F3F3"/>
          </a:solidFill>
          <a:ln>
            <a:noFill/>
          </a:ln>
        </p:spPr>
      </p:sp>
      <p:sp>
        <p:nvSpPr>
          <p:cNvPr id="14" name="Text 14"/>
          <p:cNvSpPr txBox="1"/>
          <p:nvPr/>
        </p:nvSpPr>
        <p:spPr>
          <a:xfrm>
            <a:off x="8241791" y="2587752"/>
            <a:ext cx="3261360" cy="64008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Opération fusionnée</a:t>
            </a:r>
            <a:endParaRPr lang="fr-FR" sz="1800"/>
          </a:p>
        </p:txBody>
      </p:sp>
      <p:sp>
        <p:nvSpPr>
          <p:cNvPr id="15" name="Panel 15"/>
          <p:cNvSpPr/>
          <p:nvPr/>
        </p:nvSpPr>
        <p:spPr>
          <a:xfrm>
            <a:off x="548640" y="3611880"/>
            <a:ext cx="3480816" cy="822960"/>
          </a:xfrm>
          <a:prstGeom prst="rect">
            <a:avLst/>
          </a:prstGeom>
          <a:solidFill>
            <a:srgbClr val="E7F3F3"/>
          </a:solidFill>
          <a:ln>
            <a:noFill/>
          </a:ln>
        </p:spPr>
      </p:sp>
      <p:sp>
        <p:nvSpPr>
          <p:cNvPr id="16" name="Text 16"/>
          <p:cNvSpPr txBox="1"/>
          <p:nvPr/>
        </p:nvSpPr>
        <p:spPr>
          <a:xfrm>
            <a:off x="658368" y="3776472"/>
            <a:ext cx="3261360" cy="64008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Convolution</a:t>
            </a:r>
            <a:endParaRPr lang="fr-FR" sz="1800"/>
          </a:p>
        </p:txBody>
      </p:sp>
      <p:sp>
        <p:nvSpPr>
          <p:cNvPr id="17" name="Text 17"/>
          <p:cNvSpPr txBox="1"/>
          <p:nvPr/>
        </p:nvSpPr>
        <p:spPr>
          <a:xfrm>
            <a:off x="4084319" y="382219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18" name="Panel 18"/>
          <p:cNvSpPr/>
          <p:nvPr/>
        </p:nvSpPr>
        <p:spPr>
          <a:xfrm>
            <a:off x="4340351" y="3611880"/>
            <a:ext cx="3480816" cy="822960"/>
          </a:xfrm>
          <a:prstGeom prst="rect">
            <a:avLst/>
          </a:prstGeom>
          <a:solidFill>
            <a:srgbClr val="E7F3F3"/>
          </a:solidFill>
          <a:ln>
            <a:noFill/>
          </a:ln>
        </p:spPr>
      </p:sp>
      <p:sp>
        <p:nvSpPr>
          <p:cNvPr id="19" name="Text 19"/>
          <p:cNvSpPr txBox="1"/>
          <p:nvPr/>
        </p:nvSpPr>
        <p:spPr>
          <a:xfrm>
            <a:off x="4450080" y="3776472"/>
            <a:ext cx="3261360" cy="64008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Opérations suivantes</a:t>
            </a:r>
            <a:endParaRPr lang="fr-FR" sz="1800"/>
          </a:p>
        </p:txBody>
      </p:sp>
      <p:sp>
        <p:nvSpPr>
          <p:cNvPr id="20" name="Text 20"/>
          <p:cNvSpPr txBox="1"/>
          <p:nvPr/>
        </p:nvSpPr>
        <p:spPr>
          <a:xfrm>
            <a:off x="7876032" y="3822192"/>
            <a:ext cx="210312"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a:t>
            </a:r>
            <a:endParaRPr lang="fr-FR" sz="2000"/>
          </a:p>
        </p:txBody>
      </p:sp>
      <p:sp>
        <p:nvSpPr>
          <p:cNvPr id="21" name="Panel 21"/>
          <p:cNvSpPr/>
          <p:nvPr/>
        </p:nvSpPr>
        <p:spPr>
          <a:xfrm>
            <a:off x="8132063" y="3611880"/>
            <a:ext cx="3480816" cy="822960"/>
          </a:xfrm>
          <a:prstGeom prst="rect">
            <a:avLst/>
          </a:prstGeom>
          <a:solidFill>
            <a:srgbClr val="E7F3F3"/>
          </a:solidFill>
          <a:ln>
            <a:noFill/>
          </a:ln>
        </p:spPr>
      </p:sp>
      <p:sp>
        <p:nvSpPr>
          <p:cNvPr id="22" name="Text 22"/>
          <p:cNvSpPr txBox="1"/>
          <p:nvPr/>
        </p:nvSpPr>
        <p:spPr>
          <a:xfrm>
            <a:off x="8241791" y="3776472"/>
            <a:ext cx="3261360" cy="640080"/>
          </a:xfrm>
          <a:prstGeom prst="rect">
            <a:avLst/>
          </a:prstGeom>
          <a:noFill/>
          <a:ln>
            <a:noFill/>
          </a:ln>
        </p:spPr>
        <p:txBody>
          <a:bodyPr wrap="square" lIns="0" rIns="0" tIns="0" bIns="0"/>
          <a:lstStyle/>
          <a:p>
            <a:pPr marL="0" marR="0">
              <a:lnSpc>
                <a:spcPct val="110000"/>
              </a:lnSpc>
              <a:spcAft>
                <a:spcPts val="350"/>
              </a:spcAft>
            </a:pPr>
            <a:r>
              <a:rPr lang="fr-FR" sz="1800" b="1">
                <a:solidFill>
                  <a:srgbClr val="087F8C"/>
                </a:solidFill>
                <a:latin typeface="Liberation Sans"/>
                <a:ea typeface="Noto Sans CJK SC"/>
              </a:rPr>
              <a:t>Opération fusionnée</a:t>
            </a:r>
            <a:endParaRPr lang="fr-FR" sz="1800"/>
          </a:p>
        </p:txBody>
      </p:sp>
      <p:sp>
        <p:nvSpPr>
          <p:cNvPr id="23" name="Text 23"/>
          <p:cNvSpPr txBox="1"/>
          <p:nvPr/>
        </p:nvSpPr>
        <p:spPr>
          <a:xfrm>
            <a:off x="685800" y="5029200"/>
            <a:ext cx="10789920" cy="914400"/>
          </a:xfrm>
          <a:prstGeom prst="rect">
            <a:avLst/>
          </a:prstGeom>
          <a:noFill/>
          <a:ln>
            <a:noFill/>
          </a:ln>
        </p:spPr>
        <p:txBody>
          <a:bodyPr wrap="square" lIns="0" rIns="0" tIns="0" bIns="0"/>
          <a:lstStyle/>
          <a:p>
            <a:pPr marL="0" marR="0">
              <a:lnSpc>
                <a:spcPct val="110000"/>
              </a:lnSpc>
              <a:spcAft>
                <a:spcPts val="350"/>
              </a:spcAft>
            </a:pPr>
            <a:r>
              <a:rPr lang="fr-FR" sz="2000" b="0">
                <a:solidFill>
                  <a:srgbClr val="243B4A"/>
                </a:solidFill>
                <a:latin typeface="Liberation Sans"/>
                <a:ea typeface="Noto Sans CJK SC"/>
              </a:rPr>
              <a:t>Autres opérateurs : bibliothèque fermée, selon les possibilités du matériel.</a:t>
            </a:r>
            <a:endParaRPr lang="fr-FR" sz="2000"/>
          </a:p>
          <a:p>
            <a:pPr marL="0" marR="0">
              <a:lnSpc>
                <a:spcPct val="110000"/>
              </a:lnSpc>
              <a:spcAft>
                <a:spcPts val="350"/>
              </a:spcAft>
            </a:pPr>
            <a:r>
              <a:rPr lang="fr-FR" sz="2000" b="0">
                <a:solidFill>
                  <a:srgbClr val="243B4A"/>
                </a:solidFill>
                <a:latin typeface="Liberation Sans"/>
                <a:ea typeface="Noto Sans CJK SC"/>
              </a:rPr>
              <a:t>Mon travail principal : organiser les règles et les interfaces du cadre.</a:t>
            </a:r>
            <a:endParaRPr lang="fr-FR" sz="2000"/>
          </a:p>
        </p:txBody>
      </p:sp>
      <p:sp>
        <p:nvSpPr>
          <p:cNvPr id="24" name="Text 24"/>
          <p:cNvSpPr txBox="1"/>
          <p:nvPr/>
        </p:nvSpPr>
        <p:spPr>
          <a:xfrm>
            <a:off x="640080" y="6126480"/>
            <a:ext cx="10972800" cy="228600"/>
          </a:xfrm>
          <a:prstGeom prst="rect">
            <a:avLst/>
          </a:prstGeom>
          <a:noFill/>
          <a:ln>
            <a:noFill/>
          </a:ln>
        </p:spPr>
        <p:txBody>
          <a:bodyPr wrap="square" lIns="0" rIns="0" tIns="0" bIns="0"/>
          <a:lstStyle/>
          <a:p>
            <a:pPr marL="0" marR="0">
              <a:lnSpc>
                <a:spcPct val="110000"/>
              </a:lnSpc>
              <a:spcAft>
                <a:spcPts val="350"/>
              </a:spcAft>
            </a:pPr>
            <a:r>
              <a:rPr lang="fr-FR" sz="1100" b="0">
                <a:solidFill>
                  <a:srgbClr val="627685"/>
                </a:solidFill>
                <a:latin typeface="Liberation Sans"/>
                <a:ea typeface="Noto Sans CJK SC"/>
              </a:rPr>
              <a:t>Schémas fonctionnels ; pas de capture d’un résultat de fusion particulier.</a:t>
            </a:r>
            <a:endParaRPr lang="fr-FR" sz="1100"/>
          </a:p>
        </p:txBody>
      </p:sp>
      <p:sp>
        <p:nvSpPr>
          <p:cNvPr id="25" name="Text 25"/>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6" name="Text 26"/>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15 / 20</a:t>
            </a:r>
            <a:endParaRPr lang="fr-FR" sz="1100"/>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03 · INTERFACES ET PARALLÉLISME DE TENSEURS</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Répartir les calculs avec des règles communes</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94360" y="1783080"/>
            <a:ext cx="5349240" cy="2057400"/>
          </a:xfrm>
          <a:prstGeom prst="rect">
            <a:avLst/>
          </a:prstGeom>
          <a:solidFill>
            <a:srgbClr val="FFFFFF"/>
          </a:solidFill>
          <a:ln w="9525">
            <a:solidFill>
              <a:srgbClr val="D9E3E9"/>
            </a:solidFill>
          </a:ln>
        </p:spPr>
      </p:sp>
      <p:sp>
        <p:nvSpPr>
          <p:cNvPr id="7" name="Panel 7"/>
          <p:cNvSpPr/>
          <p:nvPr/>
        </p:nvSpPr>
        <p:spPr>
          <a:xfrm>
            <a:off x="594360" y="1783080"/>
            <a:ext cx="50292" cy="2057400"/>
          </a:xfrm>
          <a:prstGeom prst="rect">
            <a:avLst/>
          </a:prstGeom>
          <a:solidFill>
            <a:srgbClr val="087F8C"/>
          </a:solidFill>
          <a:ln>
            <a:noFill/>
          </a:ln>
        </p:spPr>
      </p:sp>
      <p:sp>
        <p:nvSpPr>
          <p:cNvPr id="8" name="Text 8"/>
          <p:cNvSpPr txBox="1"/>
          <p:nvPr/>
        </p:nvSpPr>
        <p:spPr>
          <a:xfrm>
            <a:off x="777240" y="196596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Interface = contrat commun</a:t>
            </a:r>
            <a:endParaRPr lang="fr-FR" sz="2100"/>
          </a:p>
        </p:txBody>
      </p:sp>
      <p:sp>
        <p:nvSpPr>
          <p:cNvPr id="9" name="Text 9"/>
          <p:cNvSpPr txBox="1"/>
          <p:nvPr/>
        </p:nvSpPr>
        <p:spPr>
          <a:xfrm>
            <a:off x="777240" y="2651760"/>
            <a:ext cx="4983479" cy="1097280"/>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Ce contrat précise comment un opérateur</a:t>
            </a:r>
            <a:endParaRPr lang="fr-FR" sz="1800"/>
          </a:p>
          <a:p>
            <a:pPr marL="0" marR="0">
              <a:lnSpc>
                <a:spcPct val="110000"/>
              </a:lnSpc>
              <a:spcAft>
                <a:spcPts val="350"/>
              </a:spcAft>
            </a:pPr>
            <a:r>
              <a:rPr lang="fr-FR" sz="1800" b="0">
                <a:solidFill>
                  <a:srgbClr val="243B4A"/>
                </a:solidFill>
                <a:latin typeface="Liberation Sans"/>
                <a:ea typeface="Noto Sans CJK SC"/>
              </a:rPr>
              <a:t>peut être fusionné ou réparti.</a:t>
            </a:r>
            <a:endParaRPr lang="fr-FR" sz="1800"/>
          </a:p>
          <a:p>
            <a:pPr marL="0" marR="0">
              <a:lnSpc>
                <a:spcPct val="110000"/>
              </a:lnSpc>
              <a:spcAft>
                <a:spcPts val="350"/>
              </a:spcAft>
            </a:pPr>
            <a:r>
              <a:rPr lang="fr-FR" sz="1800" b="0">
                <a:solidFill>
                  <a:srgbClr val="243B4A"/>
                </a:solidFill>
                <a:latin typeface="Liberation Sans"/>
                <a:ea typeface="Noto Sans CJK SC"/>
              </a:rPr>
              <a:t>Chaque opérateur expose ses contraintes.</a:t>
            </a:r>
            <a:endParaRPr lang="fr-FR" sz="1800"/>
          </a:p>
        </p:txBody>
      </p:sp>
      <p:sp>
        <p:nvSpPr>
          <p:cNvPr id="10" name="Panel 10"/>
          <p:cNvSpPr/>
          <p:nvPr/>
        </p:nvSpPr>
        <p:spPr>
          <a:xfrm>
            <a:off x="6217920" y="1783080"/>
            <a:ext cx="5349240" cy="2057400"/>
          </a:xfrm>
          <a:prstGeom prst="rect">
            <a:avLst/>
          </a:prstGeom>
          <a:solidFill>
            <a:srgbClr val="FFFFFF"/>
          </a:solidFill>
          <a:ln w="9525">
            <a:solidFill>
              <a:srgbClr val="D9E3E9"/>
            </a:solidFill>
          </a:ln>
        </p:spPr>
      </p:sp>
      <p:sp>
        <p:nvSpPr>
          <p:cNvPr id="11" name="Panel 11"/>
          <p:cNvSpPr/>
          <p:nvPr/>
        </p:nvSpPr>
        <p:spPr>
          <a:xfrm>
            <a:off x="6217920" y="1783080"/>
            <a:ext cx="50292" cy="2057400"/>
          </a:xfrm>
          <a:prstGeom prst="rect">
            <a:avLst/>
          </a:prstGeom>
          <a:solidFill>
            <a:srgbClr val="087F8C"/>
          </a:solidFill>
          <a:ln>
            <a:noFill/>
          </a:ln>
        </p:spPr>
      </p:sp>
      <p:sp>
        <p:nvSpPr>
          <p:cNvPr id="12" name="Text 12"/>
          <p:cNvSpPr txBox="1"/>
          <p:nvPr/>
        </p:nvSpPr>
        <p:spPr>
          <a:xfrm>
            <a:off x="6400800" y="196596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TP = travail réparti</a:t>
            </a:r>
            <a:endParaRPr lang="fr-FR" sz="2100"/>
          </a:p>
        </p:txBody>
      </p:sp>
      <p:sp>
        <p:nvSpPr>
          <p:cNvPr id="13" name="Text 13"/>
          <p:cNvSpPr txBox="1"/>
          <p:nvPr/>
        </p:nvSpPr>
        <p:spPr>
          <a:xfrm>
            <a:off x="6400800" y="2651760"/>
            <a:ext cx="4983479" cy="1097280"/>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Des parties d’un tenseur sont réparties</a:t>
            </a:r>
            <a:endParaRPr lang="fr-FR" sz="1800"/>
          </a:p>
          <a:p>
            <a:pPr marL="0" marR="0">
              <a:lnSpc>
                <a:spcPct val="110000"/>
              </a:lnSpc>
              <a:spcAft>
                <a:spcPts val="350"/>
              </a:spcAft>
            </a:pPr>
            <a:r>
              <a:rPr lang="fr-FR" sz="1800" b="0">
                <a:solidFill>
                  <a:srgbClr val="243B4A"/>
                </a:solidFill>
                <a:latin typeface="Liberation Sans"/>
                <a:ea typeface="Noto Sans CJK SC"/>
              </a:rPr>
              <a:t>entre plusieurs unités de calcul.</a:t>
            </a:r>
            <a:endParaRPr lang="fr-FR" sz="1800"/>
          </a:p>
          <a:p>
            <a:pPr marL="0" marR="0">
              <a:lnSpc>
                <a:spcPct val="110000"/>
              </a:lnSpc>
              <a:spcAft>
                <a:spcPts val="350"/>
              </a:spcAft>
            </a:pPr>
            <a:r>
              <a:rPr lang="fr-FR" sz="1800" b="0">
                <a:solidFill>
                  <a:srgbClr val="243B4A"/>
                </a:solidFill>
                <a:latin typeface="Liberation Sans"/>
                <a:ea typeface="Noto Sans CJK SC"/>
              </a:rPr>
              <a:t>Shardy propage les règles de répartition.</a:t>
            </a:r>
            <a:endParaRPr lang="fr-FR" sz="1800"/>
          </a:p>
        </p:txBody>
      </p:sp>
      <p:sp>
        <p:nvSpPr>
          <p:cNvPr id="14" name="Panel 14"/>
          <p:cNvSpPr/>
          <p:nvPr/>
        </p:nvSpPr>
        <p:spPr>
          <a:xfrm>
            <a:off x="594360" y="4389120"/>
            <a:ext cx="4343400" cy="960120"/>
          </a:xfrm>
          <a:prstGeom prst="rect">
            <a:avLst/>
          </a:prstGeom>
          <a:solidFill>
            <a:srgbClr val="E7F3F3"/>
          </a:solidFill>
          <a:ln>
            <a:noFill/>
          </a:ln>
        </p:spPr>
      </p:sp>
      <p:sp>
        <p:nvSpPr>
          <p:cNvPr id="15" name="Text 15"/>
          <p:cNvSpPr txBox="1"/>
          <p:nvPr/>
        </p:nvSpPr>
        <p:spPr>
          <a:xfrm>
            <a:off x="822960" y="4663440"/>
            <a:ext cx="3886200" cy="36576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Tenseur global</a:t>
            </a:r>
            <a:endParaRPr lang="fr-FR" sz="2100"/>
          </a:p>
        </p:txBody>
      </p:sp>
      <p:sp>
        <p:nvSpPr>
          <p:cNvPr id="16" name="Panel 16"/>
          <p:cNvSpPr/>
          <p:nvPr/>
        </p:nvSpPr>
        <p:spPr>
          <a:xfrm>
            <a:off x="6766560" y="4069080"/>
            <a:ext cx="4754880" cy="731520"/>
          </a:xfrm>
          <a:prstGeom prst="rect">
            <a:avLst/>
          </a:prstGeom>
          <a:solidFill>
            <a:srgbClr val="E7F3F3"/>
          </a:solidFill>
          <a:ln>
            <a:noFill/>
          </a:ln>
        </p:spPr>
      </p:sp>
      <p:sp>
        <p:nvSpPr>
          <p:cNvPr id="17" name="Text 17"/>
          <p:cNvSpPr txBox="1"/>
          <p:nvPr/>
        </p:nvSpPr>
        <p:spPr>
          <a:xfrm>
            <a:off x="6995160" y="4251960"/>
            <a:ext cx="4297680"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Partie 1 · unité A</a:t>
            </a:r>
            <a:endParaRPr lang="fr-FR" sz="2000"/>
          </a:p>
        </p:txBody>
      </p:sp>
      <p:sp>
        <p:nvSpPr>
          <p:cNvPr id="18" name="Panel 18"/>
          <p:cNvSpPr/>
          <p:nvPr/>
        </p:nvSpPr>
        <p:spPr>
          <a:xfrm>
            <a:off x="6766560" y="4983480"/>
            <a:ext cx="4754880" cy="731520"/>
          </a:xfrm>
          <a:prstGeom prst="rect">
            <a:avLst/>
          </a:prstGeom>
          <a:solidFill>
            <a:srgbClr val="E7F3F3"/>
          </a:solidFill>
          <a:ln>
            <a:noFill/>
          </a:ln>
        </p:spPr>
      </p:sp>
      <p:sp>
        <p:nvSpPr>
          <p:cNvPr id="19" name="Text 19"/>
          <p:cNvSpPr txBox="1"/>
          <p:nvPr/>
        </p:nvSpPr>
        <p:spPr>
          <a:xfrm>
            <a:off x="6995160" y="5166360"/>
            <a:ext cx="4297680" cy="36576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Partie 2 · unité B</a:t>
            </a:r>
            <a:endParaRPr lang="fr-FR" sz="2000"/>
          </a:p>
        </p:txBody>
      </p:sp>
      <p:cxnSp>
        <p:nvCxnSpPr>
          <p:cNvPr id="20" name="Arrow 20"/>
          <p:cNvCxnSpPr/>
          <p:nvPr/>
        </p:nvCxnSpPr>
        <p:spPr>
          <a:xfrm flipV="1">
            <a:off x="4937760" y="4434840"/>
            <a:ext cx="1828800" cy="429768"/>
          </a:xfrm>
          <a:prstGeom prst="line">
            <a:avLst/>
          </a:prstGeom>
          <a:ln w="19050">
            <a:solidFill>
              <a:srgbClr val="087F8C"/>
            </a:solidFill>
            <a:tailEnd type="triangle"/>
          </a:ln>
        </p:spPr>
      </p:cxnSp>
      <p:cxnSp>
        <p:nvCxnSpPr>
          <p:cNvPr id="21" name="Arrow 21"/>
          <p:cNvCxnSpPr/>
          <p:nvPr/>
        </p:nvCxnSpPr>
        <p:spPr>
          <a:xfrm>
            <a:off x="4937760" y="4864608"/>
            <a:ext cx="1828800" cy="484631"/>
          </a:xfrm>
          <a:prstGeom prst="line">
            <a:avLst/>
          </a:prstGeom>
          <a:ln w="19050">
            <a:solidFill>
              <a:srgbClr val="087F8C"/>
            </a:solidFill>
            <a:tailEnd type="triangle"/>
          </a:ln>
        </p:spPr>
      </p:cxnSp>
      <p:sp>
        <p:nvSpPr>
          <p:cNvPr id="22" name="Text 22"/>
          <p:cNvSpPr txBox="1"/>
          <p:nvPr/>
        </p:nvSpPr>
        <p:spPr>
          <a:xfrm>
            <a:off x="640080" y="5824728"/>
            <a:ext cx="10972800" cy="228600"/>
          </a:xfrm>
          <a:prstGeom prst="rect">
            <a:avLst/>
          </a:prstGeom>
          <a:noFill/>
          <a:ln>
            <a:noFill/>
          </a:ln>
        </p:spPr>
        <p:txBody>
          <a:bodyPr wrap="square" lIns="0" rIns="0" tIns="0" bIns="0"/>
          <a:lstStyle/>
          <a:p>
            <a:pPr marL="0" marR="0">
              <a:lnSpc>
                <a:spcPct val="110000"/>
              </a:lnSpc>
              <a:spcAft>
                <a:spcPts val="350"/>
              </a:spcAft>
            </a:pPr>
            <a:r>
              <a:rPr lang="fr-FR" sz="1300" b="0">
                <a:solidFill>
                  <a:srgbClr val="243B4A"/>
                </a:solidFill>
                <a:latin typeface="Liberation Sans"/>
                <a:ea typeface="Noto Sans CJK SC"/>
              </a:rPr>
              <a:t>Répartition simplifiée ; le découpage dépend des opérations et de leurs règles.</a:t>
            </a:r>
            <a:endParaRPr lang="fr-FR" sz="1300"/>
          </a:p>
        </p:txBody>
      </p:sp>
      <p:sp>
        <p:nvSpPr>
          <p:cNvPr id="23" name="Text 23"/>
          <p:cNvSpPr txBox="1"/>
          <p:nvPr/>
        </p:nvSpPr>
        <p:spPr>
          <a:xfrm>
            <a:off x="640080" y="6080760"/>
            <a:ext cx="10972800" cy="228600"/>
          </a:xfrm>
          <a:prstGeom prst="rect">
            <a:avLst/>
          </a:prstGeom>
          <a:noFill/>
          <a:ln>
            <a:noFill/>
          </a:ln>
        </p:spPr>
        <p:txBody>
          <a:bodyPr wrap="square" lIns="0" rIns="0" tIns="0" bIns="0"/>
          <a:lstStyle/>
          <a:p>
            <a:pPr marL="0" marR="0">
              <a:lnSpc>
                <a:spcPct val="110000"/>
              </a:lnSpc>
              <a:spcAft>
                <a:spcPts val="350"/>
              </a:spcAft>
            </a:pPr>
            <a:r>
              <a:rPr lang="fr-FR" sz="1200" b="0">
                <a:solidFill>
                  <a:srgbClr val="627685"/>
                </a:solidFill>
                <a:latin typeface="Liberation Sans"/>
                <a:ea typeface="Noto Sans CJK SC"/>
              </a:rPr>
              <a:t>Fusion : regrouper des opérations · TP : répartir des tenseurs · Tiling : blocs locaux.</a:t>
            </a:r>
            <a:endParaRPr lang="fr-FR" sz="1200"/>
          </a:p>
        </p:txBody>
      </p:sp>
      <p:sp>
        <p:nvSpPr>
          <p:cNvPr id="24" name="Text 24"/>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5" name="Text 25"/>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16 / 20</a:t>
            </a:r>
            <a:endParaRPr lang="fr-FR" sz="1100"/>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04 · LIMITES ET MAÎTRISE</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Des risques situés aux frontières des composants</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94360" y="1783080"/>
            <a:ext cx="5349240" cy="1874519"/>
          </a:xfrm>
          <a:prstGeom prst="rect">
            <a:avLst/>
          </a:prstGeom>
          <a:solidFill>
            <a:srgbClr val="FFFFFF"/>
          </a:solidFill>
          <a:ln w="9525">
            <a:solidFill>
              <a:srgbClr val="D9E3E9"/>
            </a:solidFill>
          </a:ln>
        </p:spPr>
      </p:sp>
      <p:sp>
        <p:nvSpPr>
          <p:cNvPr id="7" name="Panel 7"/>
          <p:cNvSpPr/>
          <p:nvPr/>
        </p:nvSpPr>
        <p:spPr>
          <a:xfrm>
            <a:off x="594360" y="1783080"/>
            <a:ext cx="50292" cy="1874519"/>
          </a:xfrm>
          <a:prstGeom prst="rect">
            <a:avLst/>
          </a:prstGeom>
          <a:solidFill>
            <a:srgbClr val="087F8C"/>
          </a:solidFill>
          <a:ln>
            <a:noFill/>
          </a:ln>
        </p:spPr>
      </p:sp>
      <p:sp>
        <p:nvSpPr>
          <p:cNvPr id="8" name="Text 8"/>
          <p:cNvSpPr txBox="1"/>
          <p:nvPr/>
        </p:nvSpPr>
        <p:spPr>
          <a:xfrm>
            <a:off x="777240" y="196596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Masque / Flash Attention</a:t>
            </a:r>
            <a:endParaRPr lang="fr-FR" sz="2100"/>
          </a:p>
        </p:txBody>
      </p:sp>
      <p:sp>
        <p:nvSpPr>
          <p:cNvPr id="9" name="Text 9"/>
          <p:cNvSpPr txBox="1"/>
          <p:nvPr/>
        </p:nvSpPr>
        <p:spPr>
          <a:xfrm>
            <a:off x="777240" y="2651760"/>
            <a:ext cx="4983479" cy="914399"/>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Risque : hypothèse du matcher différente</a:t>
            </a:r>
            <a:endParaRPr lang="fr-FR" sz="1800"/>
          </a:p>
          <a:p>
            <a:pPr marL="0" marR="0">
              <a:lnSpc>
                <a:spcPct val="110000"/>
              </a:lnSpc>
              <a:spcAft>
                <a:spcPts val="350"/>
              </a:spcAft>
            </a:pPr>
            <a:r>
              <a:rPr lang="fr-FR" sz="1800" b="0">
                <a:solidFill>
                  <a:srgbClr val="243B4A"/>
                </a:solidFill>
                <a:latin typeface="Liberation Sans"/>
                <a:ea typeface="Noto Sans CJK SC"/>
              </a:rPr>
              <a:t>Suivi : coordination importeur–passes</a:t>
            </a:r>
            <a:endParaRPr lang="fr-FR" sz="1800"/>
          </a:p>
        </p:txBody>
      </p:sp>
      <p:sp>
        <p:nvSpPr>
          <p:cNvPr id="10" name="Panel 10"/>
          <p:cNvSpPr/>
          <p:nvPr/>
        </p:nvSpPr>
        <p:spPr>
          <a:xfrm>
            <a:off x="6217920" y="1783080"/>
            <a:ext cx="5349240" cy="1874519"/>
          </a:xfrm>
          <a:prstGeom prst="rect">
            <a:avLst/>
          </a:prstGeom>
          <a:solidFill>
            <a:srgbClr val="FFFFFF"/>
          </a:solidFill>
          <a:ln w="9525">
            <a:solidFill>
              <a:srgbClr val="D9E3E9"/>
            </a:solidFill>
          </a:ln>
        </p:spPr>
      </p:sp>
      <p:sp>
        <p:nvSpPr>
          <p:cNvPr id="11" name="Panel 11"/>
          <p:cNvSpPr/>
          <p:nvPr/>
        </p:nvSpPr>
        <p:spPr>
          <a:xfrm>
            <a:off x="6217920" y="1783080"/>
            <a:ext cx="50292" cy="1874519"/>
          </a:xfrm>
          <a:prstGeom prst="rect">
            <a:avLst/>
          </a:prstGeom>
          <a:solidFill>
            <a:srgbClr val="087F8C"/>
          </a:solidFill>
          <a:ln>
            <a:noFill/>
          </a:ln>
        </p:spPr>
      </p:sp>
      <p:sp>
        <p:nvSpPr>
          <p:cNvPr id="12" name="Text 12"/>
          <p:cNvSpPr txBox="1"/>
          <p:nvPr/>
        </p:nvSpPr>
        <p:spPr>
          <a:xfrm>
            <a:off x="6400800" y="196596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MLIR / egg</a:t>
            </a:r>
            <a:endParaRPr lang="fr-FR" sz="2100"/>
          </a:p>
        </p:txBody>
      </p:sp>
      <p:sp>
        <p:nvSpPr>
          <p:cNvPr id="13" name="Text 13"/>
          <p:cNvSpPr txBox="1"/>
          <p:nvPr/>
        </p:nvSpPr>
        <p:spPr>
          <a:xfrm>
            <a:off x="6400800" y="2651760"/>
            <a:ext cx="4983479" cy="914399"/>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Risque : types ou formes mal reconstruits</a:t>
            </a:r>
            <a:endParaRPr lang="fr-FR" sz="1800"/>
          </a:p>
          <a:p>
            <a:pPr marL="0" marR="0">
              <a:lnSpc>
                <a:spcPct val="110000"/>
              </a:lnSpc>
              <a:spcAft>
                <a:spcPts val="350"/>
              </a:spcAft>
            </a:pPr>
            <a:r>
              <a:rPr lang="fr-FR" sz="1800" b="0">
                <a:solidFill>
                  <a:srgbClr val="243B4A"/>
                </a:solidFill>
                <a:latin typeface="Liberation Sans"/>
                <a:ea typeface="Noto Sans CJK SC"/>
              </a:rPr>
              <a:t>Contrôle : cas simples et vérification IR</a:t>
            </a:r>
            <a:endParaRPr lang="fr-FR" sz="1800"/>
          </a:p>
        </p:txBody>
      </p:sp>
      <p:sp>
        <p:nvSpPr>
          <p:cNvPr id="14" name="Panel 14"/>
          <p:cNvSpPr/>
          <p:nvPr/>
        </p:nvSpPr>
        <p:spPr>
          <a:xfrm>
            <a:off x="594360" y="3977639"/>
            <a:ext cx="5349240" cy="1874519"/>
          </a:xfrm>
          <a:prstGeom prst="rect">
            <a:avLst/>
          </a:prstGeom>
          <a:solidFill>
            <a:srgbClr val="FFFFFF"/>
          </a:solidFill>
          <a:ln w="9525">
            <a:solidFill>
              <a:srgbClr val="D9E3E9"/>
            </a:solidFill>
          </a:ln>
        </p:spPr>
      </p:sp>
      <p:sp>
        <p:nvSpPr>
          <p:cNvPr id="15" name="Panel 15"/>
          <p:cNvSpPr/>
          <p:nvPr/>
        </p:nvSpPr>
        <p:spPr>
          <a:xfrm>
            <a:off x="594360" y="3977639"/>
            <a:ext cx="50292" cy="1874519"/>
          </a:xfrm>
          <a:prstGeom prst="rect">
            <a:avLst/>
          </a:prstGeom>
          <a:solidFill>
            <a:srgbClr val="D97842"/>
          </a:solidFill>
          <a:ln>
            <a:noFill/>
          </a:ln>
        </p:spPr>
      </p:sp>
      <p:sp>
        <p:nvSpPr>
          <p:cNvPr id="16" name="Text 16"/>
          <p:cNvSpPr txBox="1"/>
          <p:nvPr/>
        </p:nvSpPr>
        <p:spPr>
          <a:xfrm>
            <a:off x="777240" y="416052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D97842"/>
                </a:solidFill>
                <a:latin typeface="Liberation Sans"/>
                <a:ea typeface="Noto Sans CJK SC"/>
              </a:rPr>
              <a:t>Coût d’extraction</a:t>
            </a:r>
            <a:endParaRPr lang="fr-FR" sz="2100"/>
          </a:p>
        </p:txBody>
      </p:sp>
      <p:sp>
        <p:nvSpPr>
          <p:cNvPr id="17" name="Text 17"/>
          <p:cNvSpPr txBox="1"/>
          <p:nvPr/>
        </p:nvSpPr>
        <p:spPr>
          <a:xfrm>
            <a:off x="777240" y="4846320"/>
            <a:ext cx="4983479" cy="914399"/>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Risque : forme moins adaptée au matériel</a:t>
            </a:r>
            <a:endParaRPr lang="fr-FR" sz="1800"/>
          </a:p>
          <a:p>
            <a:pPr marL="0" marR="0">
              <a:lnSpc>
                <a:spcPct val="110000"/>
              </a:lnSpc>
              <a:spcAft>
                <a:spcPts val="350"/>
              </a:spcAft>
            </a:pPr>
            <a:r>
              <a:rPr lang="fr-FR" sz="1800" b="0">
                <a:solidFill>
                  <a:srgbClr val="243B4A"/>
                </a:solidFill>
                <a:latin typeface="Liberation Sans"/>
                <a:ea typeface="Noto Sans CJK SC"/>
              </a:rPr>
              <a:t>Suite : améliorer le coût backend</a:t>
            </a:r>
            <a:endParaRPr lang="fr-FR" sz="1800"/>
          </a:p>
        </p:txBody>
      </p:sp>
      <p:sp>
        <p:nvSpPr>
          <p:cNvPr id="18" name="Panel 18"/>
          <p:cNvSpPr/>
          <p:nvPr/>
        </p:nvSpPr>
        <p:spPr>
          <a:xfrm>
            <a:off x="6217920" y="3977639"/>
            <a:ext cx="5349240" cy="1874519"/>
          </a:xfrm>
          <a:prstGeom prst="rect">
            <a:avLst/>
          </a:prstGeom>
          <a:solidFill>
            <a:srgbClr val="FFFFFF"/>
          </a:solidFill>
          <a:ln w="9525">
            <a:solidFill>
              <a:srgbClr val="D9E3E9"/>
            </a:solidFill>
          </a:ln>
        </p:spPr>
      </p:sp>
      <p:sp>
        <p:nvSpPr>
          <p:cNvPr id="19" name="Panel 19"/>
          <p:cNvSpPr/>
          <p:nvPr/>
        </p:nvSpPr>
        <p:spPr>
          <a:xfrm>
            <a:off x="6217920" y="3977639"/>
            <a:ext cx="50292" cy="1874519"/>
          </a:xfrm>
          <a:prstGeom prst="rect">
            <a:avLst/>
          </a:prstGeom>
          <a:solidFill>
            <a:srgbClr val="D97842"/>
          </a:solidFill>
          <a:ln>
            <a:noFill/>
          </a:ln>
        </p:spPr>
      </p:sp>
      <p:sp>
        <p:nvSpPr>
          <p:cNvPr id="20" name="Text 20"/>
          <p:cNvSpPr txBox="1"/>
          <p:nvPr/>
        </p:nvSpPr>
        <p:spPr>
          <a:xfrm>
            <a:off x="6400800" y="416052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D97842"/>
                </a:solidFill>
                <a:latin typeface="Liberation Sans"/>
                <a:ea typeface="Noto Sans CJK SC"/>
              </a:rPr>
              <a:t>Modèles quantifiés</a:t>
            </a:r>
            <a:endParaRPr lang="fr-FR" sz="2100"/>
          </a:p>
        </p:txBody>
      </p:sp>
      <p:sp>
        <p:nvSpPr>
          <p:cNvPr id="21" name="Text 21"/>
          <p:cNvSpPr txBox="1"/>
          <p:nvPr/>
        </p:nvSpPr>
        <p:spPr>
          <a:xfrm>
            <a:off x="6400800" y="4846320"/>
            <a:ext cx="4983479" cy="914399"/>
          </a:xfrm>
          <a:prstGeom prst="rect">
            <a:avLst/>
          </a:prstGeom>
          <a:noFill/>
          <a:ln>
            <a:noFill/>
          </a:ln>
        </p:spPr>
        <p:txBody>
          <a:bodyPr wrap="square" lIns="0" rIns="0" tIns="0" bIns="0"/>
          <a:lstStyle/>
          <a:p>
            <a:pPr marL="0" marR="0">
              <a:lnSpc>
                <a:spcPct val="110000"/>
              </a:lnSpc>
              <a:spcAft>
                <a:spcPts val="350"/>
              </a:spcAft>
            </a:pPr>
            <a:r>
              <a:rPr lang="fr-FR" sz="1800" b="0">
                <a:solidFill>
                  <a:srgbClr val="243B4A"/>
                </a:solidFill>
                <a:latin typeface="Liberation Sans"/>
                <a:ea typeface="Noto Sans CJK SC"/>
              </a:rPr>
              <a:t>Risque : types / paramètres incohérents</a:t>
            </a:r>
            <a:endParaRPr lang="fr-FR" sz="1800"/>
          </a:p>
          <a:p>
            <a:pPr marL="0" marR="0">
              <a:lnSpc>
                <a:spcPct val="110000"/>
              </a:lnSpc>
              <a:spcAft>
                <a:spcPts val="350"/>
              </a:spcAft>
            </a:pPr>
            <a:r>
              <a:rPr lang="fr-FR" sz="1800" b="0">
                <a:solidFill>
                  <a:srgbClr val="243B4A"/>
                </a:solidFill>
                <a:latin typeface="Liberation Sans"/>
                <a:ea typeface="Noto Sans CJK SC"/>
              </a:rPr>
              <a:t>Prévu : comparaison TVM–simulateur</a:t>
            </a:r>
            <a:endParaRPr lang="fr-FR" sz="1800"/>
          </a:p>
        </p:txBody>
      </p:sp>
      <p:sp>
        <p:nvSpPr>
          <p:cNvPr id="22" name="Text 22"/>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3" name="Text 23"/>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17 / 20</a:t>
            </a:r>
            <a:endParaRPr lang="fr-FR" sz="1100"/>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04 · RÉSULTATS ET VALEUR AJOUTÉE</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Mes contributions sont des mécanismes livrés</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94360" y="1783080"/>
            <a:ext cx="5760720" cy="4160520"/>
          </a:xfrm>
          <a:prstGeom prst="rect">
            <a:avLst/>
          </a:prstGeom>
          <a:solidFill>
            <a:srgbClr val="FFFFFF"/>
          </a:solidFill>
          <a:ln w="9525">
            <a:solidFill>
              <a:srgbClr val="D9E3E9"/>
            </a:solidFill>
          </a:ln>
        </p:spPr>
      </p:sp>
      <p:sp>
        <p:nvSpPr>
          <p:cNvPr id="7" name="Panel 7"/>
          <p:cNvSpPr/>
          <p:nvPr/>
        </p:nvSpPr>
        <p:spPr>
          <a:xfrm>
            <a:off x="594360" y="1783080"/>
            <a:ext cx="50292" cy="4160520"/>
          </a:xfrm>
          <a:prstGeom prst="rect">
            <a:avLst/>
          </a:prstGeom>
          <a:solidFill>
            <a:srgbClr val="087F8C"/>
          </a:solidFill>
          <a:ln>
            <a:noFill/>
          </a:ln>
        </p:spPr>
      </p:sp>
      <p:sp>
        <p:nvSpPr>
          <p:cNvPr id="8" name="Text 8"/>
          <p:cNvSpPr txBox="1"/>
          <p:nvPr/>
        </p:nvSpPr>
        <p:spPr>
          <a:xfrm>
            <a:off x="777240" y="1965960"/>
            <a:ext cx="539495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Contributions personnelles</a:t>
            </a:r>
            <a:endParaRPr lang="fr-FR" sz="2100"/>
          </a:p>
        </p:txBody>
      </p:sp>
      <p:sp>
        <p:nvSpPr>
          <p:cNvPr id="9" name="Text 9"/>
          <p:cNvSpPr txBox="1"/>
          <p:nvPr/>
        </p:nvSpPr>
        <p:spPr>
          <a:xfrm>
            <a:off x="777240" y="2651760"/>
            <a:ext cx="5394959" cy="3200400"/>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TVM : reconnaissance du masque</a:t>
            </a:r>
            <a:endParaRPr lang="fr-FR" sz="1900"/>
          </a:p>
          <a:p>
            <a:pPr marL="0" marR="0">
              <a:lnSpc>
                <a:spcPct val="110000"/>
              </a:lnSpc>
              <a:spcAft>
                <a:spcPts val="350"/>
              </a:spcAft>
            </a:pPr>
            <a:r>
              <a:rPr lang="fr-FR" sz="1900" b="0">
                <a:solidFill>
                  <a:srgbClr val="243B4A"/>
                </a:solidFill>
                <a:latin typeface="Liberation Sans"/>
                <a:ea typeface="Noto Sans CJK SC"/>
              </a:rPr>
              <a:t>et modification de l’importation</a:t>
            </a:r>
            <a:endParaRPr lang="fr-FR" sz="1900"/>
          </a:p>
          <a:p>
            <a:pPr marL="0" marR="0">
              <a:lnSpc>
                <a:spcPct val="110000"/>
              </a:lnSpc>
              <a:spcAft>
                <a:spcPts val="350"/>
              </a:spcAft>
            </a:pPr>
            <a:r>
              <a:rPr lang="fr-FR" sz="1900" b="0">
                <a:solidFill>
                  <a:srgbClr val="243B4A"/>
                </a:solidFill>
                <a:latin typeface="Liberation Sans"/>
                <a:ea typeface="Noto Sans CJK SC"/>
              </a:rPr>
              <a:t/>
            </a:r>
            <a:endParaRPr lang="fr-FR" sz="1900"/>
          </a:p>
          <a:p>
            <a:pPr marL="0" marR="0">
              <a:lnSpc>
                <a:spcPct val="110000"/>
              </a:lnSpc>
              <a:spcAft>
                <a:spcPts val="350"/>
              </a:spcAft>
            </a:pPr>
            <a:r>
              <a:rPr lang="fr-FR" sz="1900" b="0">
                <a:solidFill>
                  <a:srgbClr val="243B4A"/>
                </a:solidFill>
                <a:latin typeface="Liberation Sans"/>
                <a:ea typeface="Noto Sans CJK SC"/>
              </a:rPr>
              <a:t>Egg : interface optionnelle</a:t>
            </a:r>
            <a:endParaRPr lang="fr-FR" sz="1900"/>
          </a:p>
          <a:p>
            <a:pPr marL="0" marR="0">
              <a:lnSpc>
                <a:spcPct val="110000"/>
              </a:lnSpc>
              <a:spcAft>
                <a:spcPts val="350"/>
              </a:spcAft>
            </a:pPr>
            <a:r>
              <a:rPr lang="fr-FR" sz="1900" b="0">
                <a:solidFill>
                  <a:srgbClr val="243B4A"/>
                </a:solidFill>
                <a:latin typeface="Liberation Sans"/>
                <a:ea typeface="Noto Sans CJK SC"/>
              </a:rPr>
              <a:t>Fusion / TP : cadre et contrats</a:t>
            </a:r>
            <a:endParaRPr lang="fr-FR" sz="1900"/>
          </a:p>
          <a:p>
            <a:pPr marL="0" marR="0">
              <a:lnSpc>
                <a:spcPct val="110000"/>
              </a:lnSpc>
              <a:spcAft>
                <a:spcPts val="350"/>
              </a:spcAft>
            </a:pPr>
            <a:r>
              <a:rPr lang="fr-FR" sz="1900" b="0">
                <a:solidFill>
                  <a:srgbClr val="243B4A"/>
                </a:solidFill>
                <a:latin typeface="Liberation Sans"/>
                <a:ea typeface="Noto Sans CJK SC"/>
              </a:rPr>
              <a:t>Validation : interface TVM–simulateur</a:t>
            </a:r>
            <a:endParaRPr lang="fr-FR" sz="1900"/>
          </a:p>
        </p:txBody>
      </p:sp>
      <p:pic>
        <p:nvPicPr>
          <p:cNvPr id="10" name="all-merged-MR-overview.png"/>
          <p:cNvPicPr>
            <a:picLocks noChangeAspect="1"/>
          </p:cNvPicPr>
          <p:nvPr/>
        </p:nvPicPr>
        <p:blipFill>
          <a:blip r:embed="rIdImage1"/>
          <a:stretch>
            <a:fillRect/>
          </a:stretch>
        </p:blipFill>
        <p:spPr>
          <a:xfrm>
            <a:off x="6629400" y="2049003"/>
            <a:ext cx="4983479" cy="2897153"/>
          </a:xfrm>
          <a:prstGeom prst="rect">
            <a:avLst/>
          </a:prstGeom>
        </p:spPr>
      </p:pic>
      <p:sp>
        <p:nvSpPr>
          <p:cNvPr id="11" name="Text 11"/>
          <p:cNvSpPr txBox="1"/>
          <p:nvPr/>
        </p:nvSpPr>
        <p:spPr>
          <a:xfrm>
            <a:off x="6766560" y="5120640"/>
            <a:ext cx="4663440" cy="777240"/>
          </a:xfrm>
          <a:prstGeom prst="rect">
            <a:avLst/>
          </a:prstGeom>
          <a:noFill/>
          <a:ln>
            <a:noFill/>
          </a:ln>
        </p:spPr>
        <p:txBody>
          <a:bodyPr wrap="square" lIns="0" rIns="0" tIns="0" bIns="0"/>
          <a:lstStyle/>
          <a:p>
            <a:pPr marL="0" marR="0">
              <a:lnSpc>
                <a:spcPct val="110000"/>
              </a:lnSpc>
              <a:spcAft>
                <a:spcPts val="350"/>
              </a:spcAft>
            </a:pPr>
            <a:r>
              <a:rPr lang="fr-FR" sz="1700" b="1">
                <a:solidFill>
                  <a:srgbClr val="087F8C"/>
                </a:solidFill>
                <a:latin typeface="Liberation Sans"/>
                <a:ea typeface="Noto Sans CJK SC"/>
              </a:rPr>
              <a:t>Trace de modifications intégrées</a:t>
            </a:r>
            <a:endParaRPr lang="fr-FR" sz="1700"/>
          </a:p>
          <a:p>
            <a:pPr marL="0" marR="0">
              <a:lnSpc>
                <a:spcPct val="110000"/>
              </a:lnSpc>
              <a:spcAft>
                <a:spcPts val="350"/>
              </a:spcAft>
            </a:pPr>
            <a:r>
              <a:rPr lang="fr-FR" sz="1700" b="1">
                <a:solidFill>
                  <a:srgbClr val="087F8C"/>
                </a:solidFill>
                <a:latin typeface="Liberation Sans"/>
                <a:ea typeface="Noto Sans CJK SC"/>
              </a:rPr>
              <a:t>Statut de fusion ≠ validation de tous les tests</a:t>
            </a:r>
            <a:endParaRPr lang="fr-FR" sz="1700"/>
          </a:p>
        </p:txBody>
      </p:sp>
      <p:sp>
        <p:nvSpPr>
          <p:cNvPr id="12" name="Text 12"/>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13" name="Text 13"/>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18 / 20</a:t>
            </a:r>
            <a:endParaRPr lang="fr-FR" sz="1100"/>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04 · BILAN PERSONNEL</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Compétences développées et projet professionnel</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94360" y="1783080"/>
            <a:ext cx="3520440" cy="3337560"/>
          </a:xfrm>
          <a:prstGeom prst="rect">
            <a:avLst/>
          </a:prstGeom>
          <a:solidFill>
            <a:srgbClr val="FFFFFF"/>
          </a:solidFill>
          <a:ln w="9525">
            <a:solidFill>
              <a:srgbClr val="D9E3E9"/>
            </a:solidFill>
          </a:ln>
        </p:spPr>
      </p:sp>
      <p:sp>
        <p:nvSpPr>
          <p:cNvPr id="7" name="Panel 7"/>
          <p:cNvSpPr/>
          <p:nvPr/>
        </p:nvSpPr>
        <p:spPr>
          <a:xfrm>
            <a:off x="594360" y="1783080"/>
            <a:ext cx="50292" cy="3337560"/>
          </a:xfrm>
          <a:prstGeom prst="rect">
            <a:avLst/>
          </a:prstGeom>
          <a:solidFill>
            <a:srgbClr val="087F8C"/>
          </a:solidFill>
          <a:ln>
            <a:noFill/>
          </a:ln>
        </p:spPr>
      </p:sp>
      <p:sp>
        <p:nvSpPr>
          <p:cNvPr id="8" name="Text 8"/>
          <p:cNvSpPr txBox="1"/>
          <p:nvPr/>
        </p:nvSpPr>
        <p:spPr>
          <a:xfrm>
            <a:off x="777240" y="196596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C2C1 · Modéliser</a:t>
            </a:r>
            <a:endParaRPr lang="fr-FR" sz="2100"/>
          </a:p>
        </p:txBody>
      </p:sp>
      <p:sp>
        <p:nvSpPr>
          <p:cNvPr id="9" name="Text 9"/>
          <p:cNvSpPr txBox="1"/>
          <p:nvPr/>
        </p:nvSpPr>
        <p:spPr>
          <a:xfrm>
            <a:off x="777240" y="2651760"/>
            <a:ext cx="3154680" cy="237743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Distinguer expression</a:t>
            </a:r>
            <a:endParaRPr lang="fr-FR" sz="1900"/>
          </a:p>
          <a:p>
            <a:pPr marL="0" marR="0">
              <a:lnSpc>
                <a:spcPct val="110000"/>
              </a:lnSpc>
              <a:spcAft>
                <a:spcPts val="350"/>
              </a:spcAft>
            </a:pPr>
            <a:r>
              <a:rPr lang="fr-FR" sz="1900" b="0">
                <a:solidFill>
                  <a:srgbClr val="243B4A"/>
                </a:solidFill>
                <a:latin typeface="Liberation Sans"/>
                <a:ea typeface="Noto Sans CJK SC"/>
              </a:rPr>
              <a:t>et tenseur matérialisé.</a:t>
            </a:r>
            <a:endParaRPr lang="fr-FR" sz="1900"/>
          </a:p>
          <a:p>
            <a:pPr marL="0" marR="0">
              <a:lnSpc>
                <a:spcPct val="110000"/>
              </a:lnSpc>
              <a:spcAft>
                <a:spcPts val="350"/>
              </a:spcAft>
            </a:pPr>
            <a:r>
              <a:rPr lang="fr-FR" sz="1900" b="0">
                <a:solidFill>
                  <a:srgbClr val="243B4A"/>
                </a:solidFill>
                <a:latin typeface="Liberation Sans"/>
                <a:ea typeface="Noto Sans CJK SC"/>
              </a:rPr>
              <a:t/>
            </a:r>
            <a:endParaRPr lang="fr-FR" sz="1900"/>
          </a:p>
          <a:p>
            <a:pPr marL="0" marR="0">
              <a:lnSpc>
                <a:spcPct val="110000"/>
              </a:lnSpc>
              <a:spcAft>
                <a:spcPts val="350"/>
              </a:spcAft>
            </a:pPr>
            <a:r>
              <a:rPr lang="fr-FR" sz="1900" b="0">
                <a:solidFill>
                  <a:srgbClr val="243B4A"/>
                </a:solidFill>
                <a:latin typeface="Liberation Sans"/>
                <a:ea typeface="Noto Sans CJK SC"/>
              </a:rPr>
              <a:t>Relier MLIR et egg</a:t>
            </a:r>
            <a:endParaRPr lang="fr-FR" sz="1900"/>
          </a:p>
          <a:p>
            <a:pPr marL="0" marR="0">
              <a:lnSpc>
                <a:spcPct val="110000"/>
              </a:lnSpc>
              <a:spcAft>
                <a:spcPts val="350"/>
              </a:spcAft>
            </a:pPr>
            <a:r>
              <a:rPr lang="fr-FR" sz="1900" b="0">
                <a:solidFill>
                  <a:srgbClr val="243B4A"/>
                </a:solidFill>
                <a:latin typeface="Liberation Sans"/>
                <a:ea typeface="Noto Sans CJK SC"/>
              </a:rPr>
              <a:t>avec des contrats clairs.</a:t>
            </a:r>
            <a:endParaRPr lang="fr-FR" sz="1900"/>
          </a:p>
        </p:txBody>
      </p:sp>
      <p:sp>
        <p:nvSpPr>
          <p:cNvPr id="10" name="Panel 10"/>
          <p:cNvSpPr/>
          <p:nvPr/>
        </p:nvSpPr>
        <p:spPr>
          <a:xfrm>
            <a:off x="4343400" y="1783080"/>
            <a:ext cx="3520440" cy="3337560"/>
          </a:xfrm>
          <a:prstGeom prst="rect">
            <a:avLst/>
          </a:prstGeom>
          <a:solidFill>
            <a:srgbClr val="FFFFFF"/>
          </a:solidFill>
          <a:ln w="9525">
            <a:solidFill>
              <a:srgbClr val="D9E3E9"/>
            </a:solidFill>
          </a:ln>
        </p:spPr>
      </p:sp>
      <p:sp>
        <p:nvSpPr>
          <p:cNvPr id="11" name="Panel 11"/>
          <p:cNvSpPr/>
          <p:nvPr/>
        </p:nvSpPr>
        <p:spPr>
          <a:xfrm>
            <a:off x="4343400" y="1783080"/>
            <a:ext cx="50292" cy="3337560"/>
          </a:xfrm>
          <a:prstGeom prst="rect">
            <a:avLst/>
          </a:prstGeom>
          <a:solidFill>
            <a:srgbClr val="087F8C"/>
          </a:solidFill>
          <a:ln>
            <a:noFill/>
          </a:ln>
        </p:spPr>
      </p:sp>
      <p:sp>
        <p:nvSpPr>
          <p:cNvPr id="12" name="Text 12"/>
          <p:cNvSpPr txBox="1"/>
          <p:nvPr/>
        </p:nvSpPr>
        <p:spPr>
          <a:xfrm>
            <a:off x="4526280" y="196596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C2C2 · Arbitrer</a:t>
            </a:r>
            <a:endParaRPr lang="fr-FR" sz="2100"/>
          </a:p>
        </p:txBody>
      </p:sp>
      <p:sp>
        <p:nvSpPr>
          <p:cNvPr id="13" name="Text 13"/>
          <p:cNvSpPr txBox="1"/>
          <p:nvPr/>
        </p:nvSpPr>
        <p:spPr>
          <a:xfrm>
            <a:off x="4526280" y="2651760"/>
            <a:ext cx="3154680" cy="237743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Relier profilage,</a:t>
            </a:r>
            <a:endParaRPr lang="fr-FR" sz="1900"/>
          </a:p>
          <a:p>
            <a:pPr marL="0" marR="0">
              <a:lnSpc>
                <a:spcPct val="110000"/>
              </a:lnSpc>
              <a:spcAft>
                <a:spcPts val="350"/>
              </a:spcAft>
            </a:pPr>
            <a:r>
              <a:rPr lang="fr-FR" sz="1900" b="0">
                <a:solidFill>
                  <a:srgbClr val="243B4A"/>
                </a:solidFill>
                <a:latin typeface="Liberation Sans"/>
                <a:ea typeface="Noto Sans CJK SC"/>
              </a:rPr>
              <a:t>choix techniques</a:t>
            </a:r>
            <a:endParaRPr lang="fr-FR" sz="1900"/>
          </a:p>
          <a:p>
            <a:pPr marL="0" marR="0">
              <a:lnSpc>
                <a:spcPct val="110000"/>
              </a:lnSpc>
              <a:spcAft>
                <a:spcPts val="350"/>
              </a:spcAft>
            </a:pPr>
            <a:r>
              <a:rPr lang="fr-FR" sz="1900" b="0">
                <a:solidFill>
                  <a:srgbClr val="243B4A"/>
                </a:solidFill>
                <a:latin typeface="Liberation Sans"/>
                <a:ea typeface="Noto Sans CJK SC"/>
              </a:rPr>
              <a:t>et limites.</a:t>
            </a:r>
            <a:endParaRPr lang="fr-FR" sz="1900"/>
          </a:p>
          <a:p>
            <a:pPr marL="0" marR="0">
              <a:lnSpc>
                <a:spcPct val="110000"/>
              </a:lnSpc>
              <a:spcAft>
                <a:spcPts val="350"/>
              </a:spcAft>
            </a:pPr>
            <a:r>
              <a:rPr lang="fr-FR" sz="1900" b="0">
                <a:solidFill>
                  <a:srgbClr val="243B4A"/>
                </a:solidFill>
                <a:latin typeface="Liberation Sans"/>
                <a:ea typeface="Noto Sans CJK SC"/>
              </a:rPr>
              <a:t/>
            </a:r>
            <a:endParaRPr lang="fr-FR" sz="1900"/>
          </a:p>
          <a:p>
            <a:pPr marL="0" marR="0">
              <a:lnSpc>
                <a:spcPct val="110000"/>
              </a:lnSpc>
              <a:spcAft>
                <a:spcPts val="350"/>
              </a:spcAft>
            </a:pPr>
            <a:r>
              <a:rPr lang="fr-FR" sz="1900" b="0">
                <a:solidFill>
                  <a:srgbClr val="243B4A"/>
                </a:solidFill>
                <a:latin typeface="Liberation Sans"/>
                <a:ea typeface="Noto Sans CJK SC"/>
              </a:rPr>
              <a:t>Vérifier les sorties.</a:t>
            </a:r>
            <a:endParaRPr lang="fr-FR" sz="1900"/>
          </a:p>
        </p:txBody>
      </p:sp>
      <p:sp>
        <p:nvSpPr>
          <p:cNvPr id="14" name="Panel 14"/>
          <p:cNvSpPr/>
          <p:nvPr/>
        </p:nvSpPr>
        <p:spPr>
          <a:xfrm>
            <a:off x="8092440" y="1783080"/>
            <a:ext cx="3520440" cy="3337560"/>
          </a:xfrm>
          <a:prstGeom prst="rect">
            <a:avLst/>
          </a:prstGeom>
          <a:solidFill>
            <a:srgbClr val="FFFFFF"/>
          </a:solidFill>
          <a:ln w="9525">
            <a:solidFill>
              <a:srgbClr val="D9E3E9"/>
            </a:solidFill>
          </a:ln>
        </p:spPr>
      </p:sp>
      <p:sp>
        <p:nvSpPr>
          <p:cNvPr id="15" name="Panel 15"/>
          <p:cNvSpPr/>
          <p:nvPr/>
        </p:nvSpPr>
        <p:spPr>
          <a:xfrm>
            <a:off x="8092440" y="1783080"/>
            <a:ext cx="50292" cy="3337560"/>
          </a:xfrm>
          <a:prstGeom prst="rect">
            <a:avLst/>
          </a:prstGeom>
          <a:solidFill>
            <a:srgbClr val="087F8C"/>
          </a:solidFill>
          <a:ln>
            <a:noFill/>
          </a:ln>
        </p:spPr>
      </p:sp>
      <p:sp>
        <p:nvSpPr>
          <p:cNvPr id="16" name="Text 16"/>
          <p:cNvSpPr txBox="1"/>
          <p:nvPr/>
        </p:nvSpPr>
        <p:spPr>
          <a:xfrm>
            <a:off x="8275319" y="1965960"/>
            <a:ext cx="3154680"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C4C1 · Progresser</a:t>
            </a:r>
            <a:endParaRPr lang="fr-FR" sz="2100"/>
          </a:p>
        </p:txBody>
      </p:sp>
      <p:sp>
        <p:nvSpPr>
          <p:cNvPr id="17" name="Text 17"/>
          <p:cNvSpPr txBox="1"/>
          <p:nvPr/>
        </p:nvSpPr>
        <p:spPr>
          <a:xfrm>
            <a:off x="8275319" y="2651760"/>
            <a:ext cx="3154680" cy="2377439"/>
          </a:xfrm>
          <a:prstGeom prst="rect">
            <a:avLst/>
          </a:prstGeom>
          <a:noFill/>
          <a:ln>
            <a:noFill/>
          </a:ln>
        </p:spPr>
        <p:txBody>
          <a:bodyPr wrap="square" lIns="0" rIns="0" tIns="0" bIns="0"/>
          <a:lstStyle/>
          <a:p>
            <a:pPr marL="0" marR="0">
              <a:lnSpc>
                <a:spcPct val="110000"/>
              </a:lnSpc>
              <a:spcAft>
                <a:spcPts val="350"/>
              </a:spcAft>
            </a:pPr>
            <a:r>
              <a:rPr lang="fr-FR" sz="1900" b="0">
                <a:solidFill>
                  <a:srgbClr val="243B4A"/>
                </a:solidFill>
                <a:latin typeface="Liberation Sans"/>
                <a:ea typeface="Noto Sans CJK SC"/>
              </a:rPr>
              <a:t>Anticiper les effets</a:t>
            </a:r>
            <a:endParaRPr lang="fr-FR" sz="1900"/>
          </a:p>
          <a:p>
            <a:pPr marL="0" marR="0">
              <a:lnSpc>
                <a:spcPct val="110000"/>
              </a:lnSpc>
              <a:spcAft>
                <a:spcPts val="350"/>
              </a:spcAft>
            </a:pPr>
            <a:r>
              <a:rPr lang="fr-FR" sz="1900" b="0">
                <a:solidFill>
                  <a:srgbClr val="243B4A"/>
                </a:solidFill>
                <a:latin typeface="Liberation Sans"/>
                <a:ea typeface="Noto Sans CJK SC"/>
              </a:rPr>
              <a:t>entre les modules.</a:t>
            </a:r>
            <a:endParaRPr lang="fr-FR" sz="1900"/>
          </a:p>
          <a:p>
            <a:pPr marL="0" marR="0">
              <a:lnSpc>
                <a:spcPct val="110000"/>
              </a:lnSpc>
              <a:spcAft>
                <a:spcPts val="350"/>
              </a:spcAft>
            </a:pPr>
            <a:r>
              <a:rPr lang="fr-FR" sz="1900" b="0">
                <a:solidFill>
                  <a:srgbClr val="243B4A"/>
                </a:solidFill>
                <a:latin typeface="Liberation Sans"/>
                <a:ea typeface="Noto Sans CJK SC"/>
              </a:rPr>
              <a:t/>
            </a:r>
            <a:endParaRPr lang="fr-FR" sz="1900"/>
          </a:p>
          <a:p>
            <a:pPr marL="0" marR="0">
              <a:lnSpc>
                <a:spcPct val="110000"/>
              </a:lnSpc>
              <a:spcAft>
                <a:spcPts val="350"/>
              </a:spcAft>
            </a:pPr>
            <a:r>
              <a:rPr lang="fr-FR" sz="1900" b="0">
                <a:solidFill>
                  <a:srgbClr val="243B4A"/>
                </a:solidFill>
                <a:latin typeface="Liberation Sans"/>
                <a:ea typeface="Noto Sans CJK SC"/>
              </a:rPr>
              <a:t>Mieux expliciter</a:t>
            </a:r>
            <a:endParaRPr lang="fr-FR" sz="1900"/>
          </a:p>
          <a:p>
            <a:pPr marL="0" marR="0">
              <a:lnSpc>
                <a:spcPct val="110000"/>
              </a:lnSpc>
              <a:spcAft>
                <a:spcPts val="350"/>
              </a:spcAft>
            </a:pPr>
            <a:r>
              <a:rPr lang="fr-FR" sz="1900" b="0">
                <a:solidFill>
                  <a:srgbClr val="243B4A"/>
                </a:solidFill>
                <a:latin typeface="Liberation Sans"/>
                <a:ea typeface="Noto Sans CJK SC"/>
              </a:rPr>
              <a:t>les conventions.</a:t>
            </a:r>
            <a:endParaRPr lang="fr-FR" sz="1900"/>
          </a:p>
        </p:txBody>
      </p:sp>
      <p:sp>
        <p:nvSpPr>
          <p:cNvPr id="18" name="Text 18"/>
          <p:cNvSpPr txBox="1"/>
          <p:nvPr/>
        </p:nvSpPr>
        <p:spPr>
          <a:xfrm>
            <a:off x="640080" y="5623560"/>
            <a:ext cx="10972800" cy="502920"/>
          </a:xfrm>
          <a:prstGeom prst="rect">
            <a:avLst/>
          </a:prstGeom>
          <a:noFill/>
          <a:ln>
            <a:noFill/>
          </a:ln>
        </p:spPr>
        <p:txBody>
          <a:bodyPr wrap="square" lIns="0" rIns="0" tIns="0" bIns="0"/>
          <a:lstStyle/>
          <a:p>
            <a:pPr marL="0" marR="0">
              <a:lnSpc>
                <a:spcPct val="110000"/>
              </a:lnSpc>
              <a:spcAft>
                <a:spcPts val="350"/>
              </a:spcAft>
            </a:pPr>
            <a:r>
              <a:rPr lang="fr-FR" sz="2000" b="1">
                <a:solidFill>
                  <a:srgbClr val="087F8C"/>
                </a:solidFill>
                <a:latin typeface="Liberation Sans"/>
                <a:ea typeface="Noto Sans CJK SC"/>
              </a:rPr>
              <a:t>Poursuivre en compilateurs IA : algorithmes + logiciel + architecture matérielle.</a:t>
            </a:r>
            <a:endParaRPr lang="fr-FR" sz="2000"/>
          </a:p>
        </p:txBody>
      </p:sp>
      <p:sp>
        <p:nvSpPr>
          <p:cNvPr id="19" name="Text 19"/>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20" name="Text 20"/>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19 / 20</a:t>
            </a:r>
            <a:endParaRPr lang="fr-FR" sz="1100"/>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F7F8FA"/>
        </a:solidFill>
        <a:effectLst/>
      </p:bgPr>
    </p:bg>
    <p:spTree>
      <p:nvGrpSpPr>
        <p:cNvPr id="1" name=""/>
        <p:cNvGrpSpPr/>
        <p:nvPr/>
      </p:nvGrpSpPr>
      <p:grpSpPr>
        <a:xfrm>
          <a:off x="0" y="0"/>
          <a:ext cx="0" cy="0"/>
          <a:chOff x="0" y="0"/>
          <a:chExt cx="0" cy="0"/>
        </a:xfrm>
      </p:grpSpPr>
      <p:sp>
        <p:nvSpPr>
          <p:cNvPr id="2" name="Panel 2"/>
          <p:cNvSpPr/>
          <p:nvPr/>
        </p:nvSpPr>
        <p:spPr>
          <a:xfrm>
            <a:off x="0" y="0"/>
            <a:ext cx="12191695" cy="109728"/>
          </a:xfrm>
          <a:prstGeom prst="rect">
            <a:avLst/>
          </a:prstGeom>
          <a:solidFill>
            <a:srgbClr val="087F8C"/>
          </a:solidFill>
          <a:ln>
            <a:noFill/>
          </a:ln>
        </p:spPr>
      </p:sp>
      <p:sp>
        <p:nvSpPr>
          <p:cNvPr id="3" name="Text 3"/>
          <p:cNvSpPr txBox="1"/>
          <p:nvPr/>
        </p:nvSpPr>
        <p:spPr>
          <a:xfrm>
            <a:off x="502920" y="292608"/>
            <a:ext cx="10972800" cy="228600"/>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CONCLUSION</a:t>
            </a:r>
            <a:endParaRPr lang="fr-FR" sz="1100"/>
          </a:p>
        </p:txBody>
      </p:sp>
      <p:sp>
        <p:nvSpPr>
          <p:cNvPr id="4" name="Text 4"/>
          <p:cNvSpPr txBox="1"/>
          <p:nvPr/>
        </p:nvSpPr>
        <p:spPr>
          <a:xfrm>
            <a:off x="502920" y="777240"/>
            <a:ext cx="11201400" cy="868680"/>
          </a:xfrm>
          <a:prstGeom prst="rect">
            <a:avLst/>
          </a:prstGeom>
          <a:noFill/>
          <a:ln>
            <a:noFill/>
          </a:ln>
        </p:spPr>
        <p:txBody>
          <a:bodyPr wrap="square" lIns="0" rIns="0" tIns="0" bIns="0"/>
          <a:lstStyle/>
          <a:p>
            <a:pPr marL="0" marR="0">
              <a:lnSpc>
                <a:spcPct val="110000"/>
              </a:lnSpc>
              <a:spcAft>
                <a:spcPts val="350"/>
              </a:spcAft>
            </a:pPr>
            <a:r>
              <a:rPr lang="fr-FR" sz="2900" b="1">
                <a:solidFill>
                  <a:srgbClr val="193B50"/>
                </a:solidFill>
                <a:latin typeface="Liberation Sans"/>
                <a:ea typeface="Noto Sans CJK SC"/>
              </a:rPr>
              <a:t>Réduire les coûts et préparer la suite</a:t>
            </a:r>
            <a:endParaRPr lang="fr-FR" sz="2900"/>
          </a:p>
        </p:txBody>
      </p:sp>
      <p:sp>
        <p:nvSpPr>
          <p:cNvPr id="5" name="Panel 5"/>
          <p:cNvSpPr/>
          <p:nvPr/>
        </p:nvSpPr>
        <p:spPr>
          <a:xfrm>
            <a:off x="502920" y="6419088"/>
            <a:ext cx="11183112" cy="10972"/>
          </a:xfrm>
          <a:prstGeom prst="rect">
            <a:avLst/>
          </a:prstGeom>
          <a:solidFill>
            <a:srgbClr val="D9E3E9"/>
          </a:solidFill>
          <a:ln>
            <a:noFill/>
          </a:ln>
        </p:spPr>
      </p:sp>
      <p:sp>
        <p:nvSpPr>
          <p:cNvPr id="6" name="Panel 6"/>
          <p:cNvSpPr/>
          <p:nvPr/>
        </p:nvSpPr>
        <p:spPr>
          <a:xfrm>
            <a:off x="594360" y="1874519"/>
            <a:ext cx="5349240" cy="3474720"/>
          </a:xfrm>
          <a:prstGeom prst="rect">
            <a:avLst/>
          </a:prstGeom>
          <a:solidFill>
            <a:srgbClr val="FFFFFF"/>
          </a:solidFill>
          <a:ln w="9525">
            <a:solidFill>
              <a:srgbClr val="D9E3E9"/>
            </a:solidFill>
          </a:ln>
        </p:spPr>
      </p:sp>
      <p:sp>
        <p:nvSpPr>
          <p:cNvPr id="7" name="Panel 7"/>
          <p:cNvSpPr/>
          <p:nvPr/>
        </p:nvSpPr>
        <p:spPr>
          <a:xfrm>
            <a:off x="594360" y="1874519"/>
            <a:ext cx="50292" cy="3474720"/>
          </a:xfrm>
          <a:prstGeom prst="rect">
            <a:avLst/>
          </a:prstGeom>
          <a:solidFill>
            <a:srgbClr val="087F8C"/>
          </a:solidFill>
          <a:ln>
            <a:noFill/>
          </a:ln>
        </p:spPr>
      </p:sp>
      <p:sp>
        <p:nvSpPr>
          <p:cNvPr id="8" name="Text 8"/>
          <p:cNvSpPr txBox="1"/>
          <p:nvPr/>
        </p:nvSpPr>
        <p:spPr>
          <a:xfrm>
            <a:off x="777240" y="205740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087F8C"/>
                </a:solidFill>
                <a:latin typeface="Liberation Sans"/>
                <a:ea typeface="Noto Sans CJK SC"/>
              </a:rPr>
              <a:t>Ce qui est livré</a:t>
            </a:r>
            <a:endParaRPr lang="fr-FR" sz="2100"/>
          </a:p>
        </p:txBody>
      </p:sp>
      <p:sp>
        <p:nvSpPr>
          <p:cNvPr id="9" name="Text 9"/>
          <p:cNvSpPr txBox="1"/>
          <p:nvPr/>
        </p:nvSpPr>
        <p:spPr>
          <a:xfrm>
            <a:off x="777240" y="2743200"/>
            <a:ext cx="4983479" cy="2514600"/>
          </a:xfrm>
          <a:prstGeom prst="rect">
            <a:avLst/>
          </a:prstGeom>
          <a:noFill/>
          <a:ln>
            <a:noFill/>
          </a:ln>
        </p:spPr>
        <p:txBody>
          <a:bodyPr wrap="square" lIns="0" rIns="0" tIns="0" bIns="0"/>
          <a:lstStyle/>
          <a:p>
            <a:pPr marL="0" marR="0">
              <a:lnSpc>
                <a:spcPct val="110000"/>
              </a:lnSpc>
              <a:spcAft>
                <a:spcPts val="350"/>
              </a:spcAft>
            </a:pPr>
            <a:r>
              <a:rPr lang="fr-FR" sz="2100" b="0">
                <a:solidFill>
                  <a:srgbClr val="243B4A"/>
                </a:solidFill>
                <a:latin typeface="Liberation Sans"/>
                <a:ea typeface="Noto Sans CJK SC"/>
              </a:rPr>
              <a:t>Correction mémoire TVM intégrée</a:t>
            </a:r>
            <a:endParaRPr lang="fr-FR" sz="2100"/>
          </a:p>
          <a:p>
            <a:pPr marL="0" marR="0">
              <a:lnSpc>
                <a:spcPct val="110000"/>
              </a:lnSpc>
              <a:spcAft>
                <a:spcPts val="350"/>
              </a:spcAft>
            </a:pPr>
            <a:r>
              <a:rPr lang="fr-FR" sz="2100" b="0">
                <a:solidFill>
                  <a:srgbClr val="243B4A"/>
                </a:solidFill>
                <a:latin typeface="Liberation Sans"/>
                <a:ea typeface="Noto Sans CJK SC"/>
              </a:rPr>
              <a:t>Interface egg optionnelle</a:t>
            </a:r>
            <a:endParaRPr lang="fr-FR" sz="2100"/>
          </a:p>
          <a:p>
            <a:pPr marL="0" marR="0">
              <a:lnSpc>
                <a:spcPct val="110000"/>
              </a:lnSpc>
              <a:spcAft>
                <a:spcPts val="350"/>
              </a:spcAft>
            </a:pPr>
            <a:r>
              <a:rPr lang="fr-FR" sz="2100" b="0">
                <a:solidFill>
                  <a:srgbClr val="243B4A"/>
                </a:solidFill>
                <a:latin typeface="Liberation Sans"/>
                <a:ea typeface="Noto Sans CJK SC"/>
              </a:rPr>
              <a:t>Cadre de fusion et de TP</a:t>
            </a:r>
            <a:endParaRPr lang="fr-FR" sz="2100"/>
          </a:p>
          <a:p>
            <a:pPr marL="0" marR="0">
              <a:lnSpc>
                <a:spcPct val="110000"/>
              </a:lnSpc>
              <a:spcAft>
                <a:spcPts val="350"/>
              </a:spcAft>
            </a:pPr>
            <a:r>
              <a:rPr lang="fr-FR" sz="2100" b="0">
                <a:solidFill>
                  <a:srgbClr val="243B4A"/>
                </a:solidFill>
                <a:latin typeface="Liberation Sans"/>
                <a:ea typeface="Noto Sans CJK SC"/>
              </a:rPr>
              <a:t>Validation TVM–simulateur</a:t>
            </a:r>
            <a:endParaRPr lang="fr-FR" sz="2100"/>
          </a:p>
        </p:txBody>
      </p:sp>
      <p:sp>
        <p:nvSpPr>
          <p:cNvPr id="10" name="Panel 10"/>
          <p:cNvSpPr/>
          <p:nvPr/>
        </p:nvSpPr>
        <p:spPr>
          <a:xfrm>
            <a:off x="6217920" y="1874519"/>
            <a:ext cx="5349240" cy="3474720"/>
          </a:xfrm>
          <a:prstGeom prst="rect">
            <a:avLst/>
          </a:prstGeom>
          <a:solidFill>
            <a:srgbClr val="FFFFFF"/>
          </a:solidFill>
          <a:ln w="9525">
            <a:solidFill>
              <a:srgbClr val="D9E3E9"/>
            </a:solidFill>
          </a:ln>
        </p:spPr>
      </p:sp>
      <p:sp>
        <p:nvSpPr>
          <p:cNvPr id="11" name="Panel 11"/>
          <p:cNvSpPr/>
          <p:nvPr/>
        </p:nvSpPr>
        <p:spPr>
          <a:xfrm>
            <a:off x="6217920" y="1874519"/>
            <a:ext cx="50292" cy="3474720"/>
          </a:xfrm>
          <a:prstGeom prst="rect">
            <a:avLst/>
          </a:prstGeom>
          <a:solidFill>
            <a:srgbClr val="D97842"/>
          </a:solidFill>
          <a:ln>
            <a:noFill/>
          </a:ln>
        </p:spPr>
      </p:sp>
      <p:sp>
        <p:nvSpPr>
          <p:cNvPr id="12" name="Text 12"/>
          <p:cNvSpPr txBox="1"/>
          <p:nvPr/>
        </p:nvSpPr>
        <p:spPr>
          <a:xfrm>
            <a:off x="6400800" y="2057400"/>
            <a:ext cx="4983479" cy="548640"/>
          </a:xfrm>
          <a:prstGeom prst="rect">
            <a:avLst/>
          </a:prstGeom>
          <a:noFill/>
          <a:ln>
            <a:noFill/>
          </a:ln>
        </p:spPr>
        <p:txBody>
          <a:bodyPr wrap="square" lIns="0" rIns="0" tIns="0" bIns="0"/>
          <a:lstStyle/>
          <a:p>
            <a:pPr marL="0" marR="0">
              <a:lnSpc>
                <a:spcPct val="110000"/>
              </a:lnSpc>
              <a:spcAft>
                <a:spcPts val="350"/>
              </a:spcAft>
            </a:pPr>
            <a:r>
              <a:rPr lang="fr-FR" sz="2100" b="1">
                <a:solidFill>
                  <a:srgbClr val="D97842"/>
                </a:solidFill>
                <a:latin typeface="Liberation Sans"/>
                <a:ea typeface="Noto Sans CJK SC"/>
              </a:rPr>
              <a:t>Ce qui continue</a:t>
            </a:r>
            <a:endParaRPr lang="fr-FR" sz="2100"/>
          </a:p>
        </p:txBody>
      </p:sp>
      <p:sp>
        <p:nvSpPr>
          <p:cNvPr id="13" name="Text 13"/>
          <p:cNvSpPr txBox="1"/>
          <p:nvPr/>
        </p:nvSpPr>
        <p:spPr>
          <a:xfrm>
            <a:off x="6400800" y="2743200"/>
            <a:ext cx="4983479" cy="2514600"/>
          </a:xfrm>
          <a:prstGeom prst="rect">
            <a:avLst/>
          </a:prstGeom>
          <a:noFill/>
          <a:ln>
            <a:noFill/>
          </a:ln>
        </p:spPr>
        <p:txBody>
          <a:bodyPr wrap="square" lIns="0" rIns="0" tIns="0" bIns="0"/>
          <a:lstStyle/>
          <a:p>
            <a:pPr marL="0" marR="0">
              <a:lnSpc>
                <a:spcPct val="110000"/>
              </a:lnSpc>
              <a:spcAft>
                <a:spcPts val="350"/>
              </a:spcAft>
            </a:pPr>
            <a:r>
              <a:rPr lang="fr-FR" sz="2000" b="0">
                <a:solidFill>
                  <a:srgbClr val="243B4A"/>
                </a:solidFill>
                <a:latin typeface="Liberation Sans"/>
                <a:ea typeface="Noto Sans CJK SC"/>
              </a:rPr>
              <a:t>Adaptation de l’IR MLIR : en cours</a:t>
            </a:r>
            <a:endParaRPr lang="fr-FR" sz="2000"/>
          </a:p>
          <a:p>
            <a:pPr marL="0" marR="0">
              <a:lnSpc>
                <a:spcPct val="110000"/>
              </a:lnSpc>
              <a:spcAft>
                <a:spcPts val="350"/>
              </a:spcAft>
            </a:pPr>
            <a:r>
              <a:rPr lang="fr-FR" sz="2000" b="0">
                <a:solidFill>
                  <a:srgbClr val="243B4A"/>
                </a:solidFill>
                <a:latin typeface="Liberation Sans"/>
                <a:ea typeface="Noto Sans CJK SC"/>
              </a:rPr>
              <a:t>Modèles quantifiés : prévus</a:t>
            </a:r>
            <a:endParaRPr lang="fr-FR" sz="2000"/>
          </a:p>
          <a:p>
            <a:pPr marL="0" marR="0">
              <a:lnSpc>
                <a:spcPct val="110000"/>
              </a:lnSpc>
              <a:spcAft>
                <a:spcPts val="350"/>
              </a:spcAft>
            </a:pPr>
            <a:r>
              <a:rPr lang="fr-FR" sz="2000" b="0">
                <a:solidFill>
                  <a:srgbClr val="243B4A"/>
                </a:solidFill>
                <a:latin typeface="Liberation Sans"/>
                <a:ea typeface="Noto Sans CJK SC"/>
              </a:rPr>
              <a:t>Coût backend : à améliorer</a:t>
            </a:r>
            <a:endParaRPr lang="fr-FR" sz="2000"/>
          </a:p>
          <a:p>
            <a:pPr marL="0" marR="0">
              <a:lnSpc>
                <a:spcPct val="110000"/>
              </a:lnSpc>
              <a:spcAft>
                <a:spcPts val="350"/>
              </a:spcAft>
            </a:pPr>
            <a:r>
              <a:rPr lang="fr-FR" sz="2000" b="0">
                <a:solidFill>
                  <a:srgbClr val="243B4A"/>
                </a:solidFill>
                <a:latin typeface="Liberation Sans"/>
                <a:ea typeface="Noto Sans CJK SC"/>
              </a:rPr>
              <a:t>Contrats et couverture : à renforcer</a:t>
            </a:r>
            <a:endParaRPr lang="fr-FR" sz="2000"/>
          </a:p>
        </p:txBody>
      </p:sp>
      <p:sp>
        <p:nvSpPr>
          <p:cNvPr id="14" name="Text 14"/>
          <p:cNvSpPr txBox="1"/>
          <p:nvPr/>
        </p:nvSpPr>
        <p:spPr>
          <a:xfrm>
            <a:off x="685800" y="5760720"/>
            <a:ext cx="10789920" cy="457200"/>
          </a:xfrm>
          <a:prstGeom prst="rect">
            <a:avLst/>
          </a:prstGeom>
          <a:noFill/>
          <a:ln>
            <a:noFill/>
          </a:ln>
        </p:spPr>
        <p:txBody>
          <a:bodyPr wrap="square" lIns="0" rIns="0" tIns="0" bIns="0"/>
          <a:lstStyle/>
          <a:p>
            <a:pPr marL="0" marR="0">
              <a:lnSpc>
                <a:spcPct val="110000"/>
              </a:lnSpc>
              <a:spcAft>
                <a:spcPts val="350"/>
              </a:spcAft>
            </a:pPr>
            <a:r>
              <a:rPr lang="fr-FR" sz="2200" b="1">
                <a:solidFill>
                  <a:srgbClr val="087F8C"/>
                </a:solidFill>
                <a:latin typeface="Liberation Sans"/>
                <a:ea typeface="Noto Sans CJK SC"/>
              </a:rPr>
              <a:t>Merci pour votre attention. Je suis prêt à répondre à vos questions.</a:t>
            </a:r>
            <a:endParaRPr lang="fr-FR" sz="2200"/>
          </a:p>
        </p:txBody>
      </p:sp>
      <p:sp>
        <p:nvSpPr>
          <p:cNvPr id="15" name="Text 15"/>
          <p:cNvSpPr txBox="1"/>
          <p:nvPr/>
        </p:nvSpPr>
        <p:spPr>
          <a:xfrm>
            <a:off x="502920" y="6537960"/>
            <a:ext cx="9144000" cy="182880"/>
          </a:xfrm>
          <a:prstGeom prst="rect">
            <a:avLst/>
          </a:prstGeom>
          <a:noFill/>
          <a:ln>
            <a:noFill/>
          </a:ln>
        </p:spPr>
        <p:txBody>
          <a:bodyPr wrap="square" lIns="0" rIns="0" tIns="0" bIns="0"/>
          <a:lstStyle/>
          <a:p>
            <a:pPr marL="0" marR="0">
              <a:lnSpc>
                <a:spcPct val="110000"/>
              </a:lnSpc>
              <a:spcAft>
                <a:spcPts val="350"/>
              </a:spcAft>
            </a:pPr>
            <a:r>
              <a:rPr lang="fr-FR" sz="900" b="0">
                <a:solidFill>
                  <a:srgbClr val="627685"/>
                </a:solidFill>
                <a:latin typeface="Liberation Sans"/>
                <a:ea typeface="Noto Sans CJK SC"/>
              </a:rPr>
              <a:t>MFE · Zhangshanying · ZY2424104</a:t>
            </a:r>
            <a:endParaRPr lang="fr-FR" sz="900"/>
          </a:p>
        </p:txBody>
      </p:sp>
      <p:sp>
        <p:nvSpPr>
          <p:cNvPr id="16" name="Text 16"/>
          <p:cNvSpPr txBox="1"/>
          <p:nvPr/>
        </p:nvSpPr>
        <p:spPr>
          <a:xfrm>
            <a:off x="10881360" y="6510528"/>
            <a:ext cx="822960" cy="256032"/>
          </a:xfrm>
          <a:prstGeom prst="rect">
            <a:avLst/>
          </a:prstGeom>
          <a:noFill/>
          <a:ln>
            <a:noFill/>
          </a:ln>
        </p:spPr>
        <p:txBody>
          <a:bodyPr wrap="square" lIns="0" rIns="0" tIns="0" bIns="0"/>
          <a:lstStyle/>
          <a:p>
            <a:pPr marL="0" marR="0">
              <a:lnSpc>
                <a:spcPct val="110000"/>
              </a:lnSpc>
              <a:spcAft>
                <a:spcPts val="350"/>
              </a:spcAft>
            </a:pPr>
            <a:r>
              <a:rPr lang="fr-FR" sz="1100" b="1">
                <a:solidFill>
                  <a:srgbClr val="087F8C"/>
                </a:solidFill>
                <a:latin typeface="Liberation Sans"/>
                <a:ea typeface="Noto Sans CJK SC"/>
              </a:rPr>
              <a:t>20 / 20</a:t>
            </a:r>
            <a:endParaRPr lang="fr-FR" sz="1100"/>
          </a:p>
        </p:txBody>
      </p:sp>
    </p:spTree>
  </p:cSld>
  <p:clrMapOvr>
    <a:masterClrMapping/>
  </p:clrMapOvr>
</p:sld>
</file>

<file path=ppt/theme/theme1.xml><?xml version="1.0" encoding="utf-8"?>
<a:theme xmlns:a="http://schemas.openxmlformats.org/drawingml/2006/main" name="MFE">
  <a:themeElements>
    <a:clrScheme name="MFE">
      <a:dk1>
        <a:srgbClr val="243B4A"/>
      </a:dk1>
      <a:lt1>
        <a:srgbClr val="FFFFFF"/>
      </a:lt1>
      <a:dk2>
        <a:srgbClr val="193B50"/>
      </a:dk2>
      <a:lt2>
        <a:srgbClr val="F7F8FA"/>
      </a:lt2>
      <a:accent1>
        <a:srgbClr val="087F8C"/>
      </a:accent1>
      <a:accent2>
        <a:srgbClr val="D97842"/>
      </a:accent2>
      <a:accent3>
        <a:srgbClr val="193B50"/>
      </a:accent3>
      <a:accent4>
        <a:srgbClr val="627685"/>
      </a:accent4>
      <a:accent5>
        <a:srgbClr val="E7F3F3"/>
      </a:accent5>
      <a:accent6>
        <a:srgbClr val="D9E3E9"/>
      </a:accent6>
      <a:hlink>
        <a:srgbClr val="087F8C"/>
      </a:hlink>
      <a:folHlink>
        <a:srgbClr val="627685"/>
      </a:folHlink>
    </a:clrScheme>
    <a:fontScheme name="MFE">
      <a:majorFont>
        <a:latin typeface="Liberation Sans"/>
        <a:ea typeface="Noto Sans CJK SC"/>
        <a:cs typeface=""/>
      </a:majorFont>
      <a:minorFont>
        <a:latin typeface="Liberation Sans"/>
        <a:ea typeface="Noto Sans CJK SC"/>
        <a:cs typeface=""/>
      </a:minorFont>
    </a:fontScheme>
    <a:fmtScheme name="MFE">
      <a:fillStyleLst>
        <a:solidFill>
          <a:schemeClr val="phClr"/>
        </a:solidFill>
        <a:solidFill>
          <a:schemeClr val="phClr"/>
        </a:solidFill>
        <a:solidFill>
          <a:schemeClr val="phClr"/>
        </a:solidFill>
      </a:fillStyleLst>
      <a:lnStyleLst>
        <a:ln w="9525">
          <a:solidFill>
            <a:schemeClr val="phClr"/>
          </a:solidFill>
          <a:prstDash val="solid"/>
        </a:ln>
        <a:ln w="9525">
          <a:solidFill>
            <a:schemeClr val="phClr"/>
          </a:solidFill>
          <a:prstDash val="solid"/>
        </a:ln>
        <a:ln w="9525">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